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330" r:id="rId2"/>
    <p:sldId id="354" r:id="rId3"/>
    <p:sldId id="356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51" r:id="rId12"/>
    <p:sldId id="363" r:id="rId13"/>
    <p:sldId id="364" r:id="rId14"/>
  </p:sldIdLst>
  <p:sldSz cx="12192000" cy="6858000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Iffländer" initials="LI" lastIdx="2" clrIdx="0">
    <p:extLst>
      <p:ext uri="{19B8F6BF-5375-455C-9EA6-DF929625EA0E}">
        <p15:presenceInfo xmlns:p15="http://schemas.microsoft.com/office/powerpoint/2012/main" userId="5d1ee3beb6b512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7FC19C"/>
    <a:srgbClr val="91C3F9"/>
    <a:srgbClr val="CEE4FC"/>
    <a:srgbClr val="063D79"/>
    <a:srgbClr val="D9D9D9"/>
    <a:srgbClr val="B5CF7F"/>
    <a:srgbClr val="DC937F"/>
    <a:srgbClr val="FFFF00"/>
    <a:srgbClr val="306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84396" autoAdjust="0"/>
  </p:normalViewPr>
  <p:slideViewPr>
    <p:cSldViewPr>
      <p:cViewPr varScale="1">
        <p:scale>
          <a:sx n="94" d="100"/>
          <a:sy n="94" d="100"/>
        </p:scale>
        <p:origin x="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5220" y="6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5000000000003E-2"/>
          <c:y val="2.4992602404370647E-2"/>
          <c:w val="0.92369451279527537"/>
          <c:h val="0.8459697147623090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Resource Demand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Tabelle1!$A$2:$A$26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Tabelle1!$B$2:$B$26</c:f>
              <c:numCache>
                <c:formatCode>0.00</c:formatCode>
                <c:ptCount val="25"/>
                <c:pt idx="0">
                  <c:v>3</c:v>
                </c:pt>
                <c:pt idx="1">
                  <c:v>2.8</c:v>
                </c:pt>
                <c:pt idx="2">
                  <c:v>3</c:v>
                </c:pt>
                <c:pt idx="3">
                  <c:v>3</c:v>
                </c:pt>
                <c:pt idx="4">
                  <c:v>5.5</c:v>
                </c:pt>
                <c:pt idx="5">
                  <c:v>5.5</c:v>
                </c:pt>
                <c:pt idx="6">
                  <c:v>5.5</c:v>
                </c:pt>
                <c:pt idx="7">
                  <c:v>3</c:v>
                </c:pt>
                <c:pt idx="8">
                  <c:v>7.5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6</c:v>
                </c:pt>
                <c:pt idx="18">
                  <c:v>6</c:v>
                </c:pt>
                <c:pt idx="19">
                  <c:v>3.5</c:v>
                </c:pt>
                <c:pt idx="20">
                  <c:v>3</c:v>
                </c:pt>
                <c:pt idx="21">
                  <c:v>3.2</c:v>
                </c:pt>
                <c:pt idx="22">
                  <c:v>3</c:v>
                </c:pt>
                <c:pt idx="23">
                  <c:v>3</c:v>
                </c:pt>
                <c:pt idx="24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50-4133-AD20-2ACF45B2D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78208"/>
        <c:axId val="662571320"/>
      </c:scatterChart>
      <c:valAx>
        <c:axId val="662578208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dirty="0"/>
                  <a:t>Hour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2571320"/>
        <c:crosses val="autoZero"/>
        <c:crossBetween val="midCat"/>
        <c:majorUnit val="4"/>
        <c:minorUnit val="4"/>
      </c:valAx>
      <c:valAx>
        <c:axId val="662571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Resources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0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2578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933234629517416E-2"/>
          <c:y val="5.2291009681315698E-2"/>
          <c:w val="0.43540583984310871"/>
          <c:h val="5.3839110614002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85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66D17C0D-3159-464E-A332-7C83698A29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243"/>
            <a:ext cx="4984750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1643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fld id="{412C2970-D838-4E16-9F7E-5362C8D6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7" name="Picture 9" descr="unilogo4c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79075"/>
            <a:ext cx="12192000" cy="9513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8951" y="1960563"/>
            <a:ext cx="11214100" cy="1828800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1871532" y="6237313"/>
            <a:ext cx="864023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i="1" dirty="0">
                <a:solidFill>
                  <a:srgbClr val="777777"/>
                </a:solidFill>
                <a:latin typeface="Arial" charset="0"/>
              </a:rPr>
              <a:t>http://descartes.tools/bungee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3585"/>
            <a:ext cx="2460862" cy="80600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E03456E-8C78-4C68-A7C3-0BB53C3514DF}"/>
              </a:ext>
            </a:extLst>
          </p:cNvPr>
          <p:cNvSpPr txBox="1"/>
          <p:nvPr userDrawn="1"/>
        </p:nvSpPr>
        <p:spPr>
          <a:xfrm>
            <a:off x="1805232" y="573325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 Topics in Cloud Computing Performance</a:t>
            </a:r>
          </a:p>
          <a:p>
            <a:pPr algn="ctr"/>
            <a:r>
              <a:rPr lang="de-DE" sz="1600" b="0" dirty="0">
                <a:latin typeface="+mn-lt"/>
              </a:rPr>
              <a:t>Berlin, </a:t>
            </a:r>
            <a:r>
              <a:rPr lang="en-US" sz="1600" b="0" noProof="0" dirty="0">
                <a:latin typeface="+mn-lt"/>
              </a:rPr>
              <a:t>April</a:t>
            </a:r>
            <a:r>
              <a:rPr lang="de-DE" sz="1600" b="0" dirty="0">
                <a:latin typeface="+mn-lt"/>
              </a:rPr>
              <a:t> 09, 2018</a:t>
            </a:r>
          </a:p>
        </p:txBody>
      </p:sp>
    </p:spTree>
    <p:extLst>
      <p:ext uri="{BB962C8B-B14F-4D97-AF65-F5344CB8AC3E}">
        <p14:creationId xmlns:p14="http://schemas.microsoft.com/office/powerpoint/2010/main" val="10084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200" y="30168"/>
            <a:ext cx="2667000" cy="59896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0168"/>
            <a:ext cx="7797800" cy="5989637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No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08720"/>
            <a:ext cx="10657417" cy="518457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8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19670" y="984052"/>
            <a:ext cx="10657417" cy="51092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23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814917" y="6237288"/>
            <a:ext cx="11377083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de-DE" sz="140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70" y="30163"/>
            <a:ext cx="1065741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Klicken</a:t>
            </a:r>
            <a:r>
              <a:rPr lang="en-GB" dirty="0"/>
              <a:t> um das </a:t>
            </a:r>
            <a:r>
              <a:rPr lang="en-GB" dirty="0" err="1"/>
              <a:t>Titelformat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914400"/>
            <a:ext cx="1066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Klicken </a:t>
            </a:r>
            <a:r>
              <a:rPr lang="en-GB" dirty="0" err="1"/>
              <a:t>Sie</a:t>
            </a:r>
            <a:r>
              <a:rPr lang="en-GB" dirty="0"/>
              <a:t>, um die </a:t>
            </a:r>
            <a:r>
              <a:rPr lang="en-GB" dirty="0" err="1"/>
              <a:t>Formate</a:t>
            </a:r>
            <a:r>
              <a:rPr lang="en-GB" dirty="0"/>
              <a:t> des </a:t>
            </a:r>
            <a:r>
              <a:rPr lang="en-GB" dirty="0" err="1"/>
              <a:t>Vorlagentextes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/>
              <a:t>Zweite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1291594" y="6584950"/>
            <a:ext cx="95770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 b="0" i="1" dirty="0">
                <a:latin typeface="+mn-lt"/>
              </a:rPr>
              <a:t>Extending Bungee Elasticity Benchmark for Multi-Tier Cloud Applications </a:t>
            </a:r>
            <a:r>
              <a:rPr lang="de-DE" sz="1200" b="0" i="1" dirty="0">
                <a:latin typeface="+mn-lt"/>
              </a:rPr>
              <a:t>– André Bauer </a:t>
            </a:r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75685" y="692150"/>
            <a:ext cx="118088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11651227" y="6584950"/>
            <a:ext cx="5100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fld id="{AA316C04-7673-4CAB-99E0-6C1D8F626C8B}" type="slidenum">
              <a:rPr lang="de-DE" sz="1200" b="0" smtClean="0">
                <a:solidFill>
                  <a:schemeClr val="tx1"/>
                </a:solidFill>
              </a:rPr>
              <a:pPr algn="r"/>
              <a:t>‹Nr.›</a:t>
            </a:fld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1709653" y="6237138"/>
            <a:ext cx="8750915" cy="3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endParaRPr lang="en-US" sz="1400" b="0" i="0" kern="1200" dirty="0">
              <a:solidFill>
                <a:srgbClr val="8A8A8A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" y="6921631"/>
            <a:ext cx="2370119" cy="313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43691" y="6921631"/>
            <a:ext cx="2370119" cy="313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887379" y="6921631"/>
            <a:ext cx="2370108" cy="3132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358581" y="6921631"/>
            <a:ext cx="2370119" cy="3132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837285" y="6921631"/>
            <a:ext cx="2345911" cy="31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234611"/>
            <a:ext cx="623389" cy="6233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4" r:id="rId2"/>
    <p:sldLayoutId id="2147483664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1200"/>
        </a:spcBef>
        <a:spcAft>
          <a:spcPts val="600"/>
        </a:spcAft>
        <a:buClr>
          <a:srgbClr val="063D79"/>
        </a:buClr>
        <a:buSzPct val="80000"/>
        <a:buFontTx/>
        <a:buNone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SzPct val="100000"/>
        <a:buFont typeface="Wingdings" panose="05000000000000000000" pitchFamily="2" charset="2"/>
        <a:buChar char="Ø"/>
        <a:defRPr sz="1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–"/>
        <a:defRPr sz="1600">
          <a:solidFill>
            <a:schemeClr val="tx2"/>
          </a:solidFill>
          <a:latin typeface="+mn-lt"/>
        </a:defRPr>
      </a:lvl3pPr>
      <a:lvl4pPr marL="15621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Font typeface="Wingdings" panose="05000000000000000000" pitchFamily="2" charset="2"/>
        <a:buChar char="§"/>
        <a:defRPr sz="1600">
          <a:solidFill>
            <a:schemeClr val="tx2"/>
          </a:solidFill>
          <a:latin typeface="+mn-lt"/>
        </a:defRPr>
      </a:lvl4pPr>
      <a:lvl5pPr marL="1981200" indent="-228600" algn="l" rtl="0" eaLnBrk="1" fontAlgn="base" hangingPunct="1">
        <a:spcBef>
          <a:spcPts val="600"/>
        </a:spcBef>
        <a:spcAft>
          <a:spcPts val="600"/>
        </a:spcAft>
        <a:buClr>
          <a:srgbClr val="063D79"/>
        </a:buClr>
        <a:buChar char=" "/>
        <a:defRPr sz="1600">
          <a:solidFill>
            <a:schemeClr val="tx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mp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cap="all" dirty="0"/>
              <a:t>Extending BUNGEE </a:t>
            </a:r>
            <a:br>
              <a:rPr lang="en-US" cap="all" dirty="0"/>
            </a:br>
            <a:r>
              <a:rPr lang="en-US" cap="all" dirty="0"/>
              <a:t>Elasticity Benchmark for</a:t>
            </a:r>
            <a:br>
              <a:rPr lang="en-US" cap="all" dirty="0"/>
            </a:br>
            <a:r>
              <a:rPr lang="en-US" cap="all" dirty="0"/>
              <a:t>Multi-Tier Cloud Applications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1775520" y="4941168"/>
            <a:ext cx="8534400" cy="391706"/>
          </a:xfrm>
        </p:spPr>
        <p:txBody>
          <a:bodyPr/>
          <a:lstStyle/>
          <a:p>
            <a:pPr algn="ctr"/>
            <a:r>
              <a:rPr lang="de-DE" b="0" dirty="0"/>
              <a:t>André Bauer</a:t>
            </a:r>
          </a:p>
        </p:txBody>
      </p:sp>
      <p:pic>
        <p:nvPicPr>
          <p:cNvPr id="6" name="Picture 2" descr="http://se.informatik.uni-wuerzburg.de/fileadmin/_processed_/csm_BUNGEE_02_1e6de92a36.png">
            <a:extLst>
              <a:ext uri="{FF2B5EF4-FFF2-40B4-BE49-F238E27FC236}">
                <a16:creationId xmlns:a16="http://schemas.microsoft.com/office/drawing/2014/main" id="{42E09A49-7F26-4055-9994-DA4394C5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0" y="1484783"/>
            <a:ext cx="1494164" cy="21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E42B5491-5E7E-4BAD-9BED-761DCFC32782}"/>
              </a:ext>
            </a:extLst>
          </p:cNvPr>
          <p:cNvSpPr txBox="1">
            <a:spLocks/>
          </p:cNvSpPr>
          <p:nvPr/>
        </p:nvSpPr>
        <p:spPr bwMode="auto">
          <a:xfrm>
            <a:off x="1828801" y="4005064"/>
            <a:ext cx="8534400" cy="39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ts val="600"/>
              </a:spcAft>
              <a:buClr>
                <a:srgbClr val="063D79"/>
              </a:buClr>
              <a:buSzPct val="80000"/>
              <a:buFontTx/>
              <a:buNone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ctr"/>
            <a:r>
              <a:rPr lang="de-DE" sz="2400" b="0" kern="0" dirty="0"/>
              <a:t>- Talk -</a:t>
            </a:r>
          </a:p>
        </p:txBody>
      </p:sp>
    </p:spTree>
    <p:extLst>
      <p:ext uri="{BB962C8B-B14F-4D97-AF65-F5344CB8AC3E}">
        <p14:creationId xmlns:p14="http://schemas.microsoft.com/office/powerpoint/2010/main" val="323849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BCB97-B7CB-4996-B58F-23F8D6EC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a </a:t>
            </a:r>
            <a:r>
              <a:rPr lang="de-DE" dirty="0" err="1"/>
              <a:t>Nutshell</a:t>
            </a:r>
            <a:r>
              <a:rPr lang="de-DE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B41E01-B03B-440B-A30E-6AEBA5F208C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How can we increase trust in auto-scaler?</a:t>
                </a:r>
              </a:p>
              <a:p>
                <a:endParaRPr lang="en-GB" dirty="0"/>
              </a:p>
              <a:p>
                <a:r>
                  <a:rPr lang="en-GB" dirty="0"/>
                  <a:t>Originally Bungee was only applicable for single tier</a:t>
                </a:r>
              </a:p>
              <a:p>
                <a:pPr lvl="1"/>
                <a:r>
                  <a:rPr lang="en-GB" dirty="0"/>
                  <a:t>System analysis was extended with own Multi-hill-climber</a:t>
                </a:r>
              </a:p>
              <a:p>
                <a:pPr lvl="1"/>
                <a:r>
                  <a:rPr lang="en-GB" dirty="0"/>
                  <a:t>Evaluation/Metrics have to be adapted</a:t>
                </a:r>
              </a:p>
              <a:p>
                <a:endParaRPr lang="en-GB" dirty="0"/>
              </a:p>
              <a:p>
                <a:r>
                  <a:rPr lang="en-GB" dirty="0"/>
                  <a:t>Multi-tier search has to face Pareto problem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Tiers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VMs each </a:t>
                </a:r>
                <a:r>
                  <a:rPr lang="en-GB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configurations</a:t>
                </a:r>
              </a:p>
              <a:p>
                <a:pPr lvl="1"/>
                <a:r>
                  <a:rPr lang="en-GB" dirty="0"/>
                  <a:t>Each experimental search takes several minutes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Open challenges for quantifying the not-optimal configurations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EFB41E01-B03B-440B-A30E-6AEBA5F20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229" t="-470" b="-24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7D2A5BA-D2E3-4B4C-B548-9576EABE0145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5" name="Eingekerbter Richtungspfeil 11">
            <a:extLst>
              <a:ext uri="{FF2B5EF4-FFF2-40B4-BE49-F238E27FC236}">
                <a16:creationId xmlns:a16="http://schemas.microsoft.com/office/drawing/2014/main" id="{7130DD35-B602-456F-8856-5C6CAA1C0C39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A42DD1F7-488B-44F7-8637-2657A4CD4152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2B8887DC-4190-4358-AA58-1B967968483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8" name="Picture 2" descr="http://se.informatik.uni-wuerzburg.de/fileadmin/_processed_/csm_BUNGEE_02_1e6de92a36.png">
            <a:extLst>
              <a:ext uri="{FF2B5EF4-FFF2-40B4-BE49-F238E27FC236}">
                <a16:creationId xmlns:a16="http://schemas.microsoft.com/office/drawing/2014/main" id="{2B131765-44ED-4975-8D23-63DDB7FA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836712"/>
            <a:ext cx="1494164" cy="21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thesis.pdf-revHEAD.svn000.tmp.pdf - Adobe Acrobat Pro DC">
            <a:extLst>
              <a:ext uri="{FF2B5EF4-FFF2-40B4-BE49-F238E27FC236}">
                <a16:creationId xmlns:a16="http://schemas.microsoft.com/office/drawing/2014/main" id="{390B7AE4-C2A0-4DCB-9167-673ACF10EB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t="27427" r="18697" b="10228"/>
          <a:stretch/>
        </p:blipFill>
        <p:spPr>
          <a:xfrm>
            <a:off x="8040216" y="2995779"/>
            <a:ext cx="3970374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8AF5A-623B-41DC-9D78-4AEABFEFAEF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3CE7056-294F-45C0-9918-C95C64A9079D}"/>
              </a:ext>
            </a:extLst>
          </p:cNvPr>
          <p:cNvSpPr/>
          <p:nvPr/>
        </p:nvSpPr>
        <p:spPr>
          <a:xfrm>
            <a:off x="2807804" y="3429000"/>
            <a:ext cx="6576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3600" b="0" dirty="0">
                <a:solidFill>
                  <a:srgbClr val="063D79"/>
                </a:solidFill>
                <a:latin typeface="+mj-lt"/>
              </a:rPr>
              <a:t>Slides are available at </a:t>
            </a:r>
            <a:r>
              <a:rPr lang="en-GB" sz="3600" b="0" dirty="0">
                <a:solidFill>
                  <a:srgbClr val="063D79"/>
                </a:solidFill>
                <a:latin typeface="Arial (Textkörper)"/>
              </a:rPr>
              <a:t>https</a:t>
            </a:r>
            <a:r>
              <a:rPr lang="en-GB" sz="3600" b="0" dirty="0">
                <a:solidFill>
                  <a:srgbClr val="063D79"/>
                </a:solidFill>
                <a:latin typeface="+mj-lt"/>
              </a:rPr>
              <a:t>://descartes.tools/ </a:t>
            </a:r>
          </a:p>
        </p:txBody>
      </p:sp>
    </p:spTree>
    <p:extLst>
      <p:ext uri="{BB962C8B-B14F-4D97-AF65-F5344CB8AC3E}">
        <p14:creationId xmlns:p14="http://schemas.microsoft.com/office/powerpoint/2010/main" val="139398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Elasticity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Provision </a:t>
            </a:r>
            <a:r>
              <a:rPr lang="en-GB" dirty="0"/>
              <a:t>accuracy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Wrong provision time-share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 descr="http://michellemoor.com/wp-content/uploads/2013/04/Time-to-Evalu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78" y="4825371"/>
            <a:ext cx="1983302" cy="1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 descr="paper-1385.pdf - Adobe Acrobat Pro DC">
            <a:extLst>
              <a:ext uri="{FF2B5EF4-FFF2-40B4-BE49-F238E27FC236}">
                <a16:creationId xmlns:a16="http://schemas.microsoft.com/office/drawing/2014/main" id="{A2A1FCD4-F8F9-428B-AB14-97B630E99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6" t="12800" r="36416" b="66123"/>
          <a:stretch/>
        </p:blipFill>
        <p:spPr>
          <a:xfrm>
            <a:off x="1120664" y="1268760"/>
            <a:ext cx="3168352" cy="1350552"/>
          </a:xfrm>
          <a:prstGeom prst="rect">
            <a:avLst/>
          </a:prstGeom>
        </p:spPr>
      </p:pic>
      <p:pic>
        <p:nvPicPr>
          <p:cNvPr id="22" name="Grafik 21" descr="paper-1385.pdf - Adobe Acrobat Pro DC">
            <a:extLst>
              <a:ext uri="{FF2B5EF4-FFF2-40B4-BE49-F238E27FC236}">
                <a16:creationId xmlns:a16="http://schemas.microsoft.com/office/drawing/2014/main" id="{0907A38D-26AC-4FD3-B322-C2658728C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54299" r="34644" b="24623"/>
          <a:stretch/>
        </p:blipFill>
        <p:spPr>
          <a:xfrm>
            <a:off x="1212770" y="3501008"/>
            <a:ext cx="3528392" cy="135657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6528048" y="1988840"/>
            <a:ext cx="370533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Grafik 12" descr="Provisioning.pdf - Adobe Acrobat Pro DC">
            <a:extLst>
              <a:ext uri="{FF2B5EF4-FFF2-40B4-BE49-F238E27FC236}">
                <a16:creationId xmlns:a16="http://schemas.microsoft.com/office/drawing/2014/main" id="{6AB9E0C2-4BDC-4BAD-A068-B7768E607D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34951" r="31100" b="26352"/>
          <a:stretch/>
        </p:blipFill>
        <p:spPr>
          <a:xfrm>
            <a:off x="5234262" y="1412776"/>
            <a:ext cx="6944679" cy="29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B9F56-10E8-4422-A682-D08E3A70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Multi-Hill-</a:t>
            </a:r>
            <a:r>
              <a:rPr lang="de-DE" dirty="0" err="1"/>
              <a:t>Climber</a:t>
            </a:r>
            <a:endParaRPr lang="de-DE" dirty="0"/>
          </a:p>
        </p:txBody>
      </p:sp>
      <p:pic>
        <p:nvPicPr>
          <p:cNvPr id="5" name="Grafik 4" descr="thesis.pdf-revHEAD.svn000.tmp.pdf - Adobe Acrobat Pro DC">
            <a:extLst>
              <a:ext uri="{FF2B5EF4-FFF2-40B4-BE49-F238E27FC236}">
                <a16:creationId xmlns:a16="http://schemas.microsoft.com/office/drawing/2014/main" id="{4253F416-EF20-4FFC-9859-F9F38D71A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11303" r="21060" b="10228"/>
          <a:stretch/>
        </p:blipFill>
        <p:spPr>
          <a:xfrm>
            <a:off x="2495600" y="908720"/>
            <a:ext cx="71287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C392981E-1A60-4A12-BEDE-715FEFF8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0" y="30163"/>
            <a:ext cx="10657417" cy="646112"/>
          </a:xfrm>
        </p:spPr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592B5FC-ED0C-4E67-8550-0159B4685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70" y="908720"/>
            <a:ext cx="10657417" cy="5184576"/>
          </a:xfrm>
        </p:spPr>
        <p:txBody>
          <a:bodyPr/>
          <a:lstStyle/>
          <a:p>
            <a:pPr lvl="0"/>
            <a:r>
              <a:rPr lang="en-GB" dirty="0"/>
              <a:t>In academia, many auto-scalers exist</a:t>
            </a:r>
          </a:p>
          <a:p>
            <a:pPr lvl="1"/>
            <a:r>
              <a:rPr lang="en-GB" dirty="0"/>
              <a:t>One dimension / single tier</a:t>
            </a:r>
          </a:p>
          <a:p>
            <a:pPr lvl="1"/>
            <a:r>
              <a:rPr lang="en-GB" dirty="0"/>
              <a:t>Multi-tier</a:t>
            </a:r>
          </a:p>
          <a:p>
            <a:endParaRPr lang="en-GB" dirty="0"/>
          </a:p>
          <a:p>
            <a:r>
              <a:rPr lang="en-GB" dirty="0"/>
              <a:t>To guarantee a reliable service, most applications</a:t>
            </a:r>
            <a:br>
              <a:rPr lang="en-GB" dirty="0"/>
            </a:br>
            <a:r>
              <a:rPr lang="en-GB" dirty="0"/>
              <a:t>run with a fixed amount of resources</a:t>
            </a:r>
          </a:p>
          <a:p>
            <a:pPr lvl="1"/>
            <a:r>
              <a:rPr lang="en-GB" dirty="0"/>
              <a:t>Unnecessary cost if the system is not fully utilized</a:t>
            </a:r>
          </a:p>
          <a:p>
            <a:pPr lvl="1"/>
            <a:r>
              <a:rPr lang="en-GB" dirty="0"/>
              <a:t>Bad performance if unexpected peaks appear</a:t>
            </a:r>
          </a:p>
          <a:p>
            <a:pPr lvl="1"/>
            <a:endParaRPr lang="en-GB" dirty="0"/>
          </a:p>
          <a:p>
            <a:r>
              <a:rPr lang="en-GB" dirty="0"/>
              <a:t>How can we increase trust in auto-scalers?</a:t>
            </a: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 Bungee allows to judge auto-scalers based on elasticity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9B9EBEC-1DFC-428F-8301-7AC175E98E7A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7" name="Eingekerbter Richtungspfeil 11">
            <a:extLst>
              <a:ext uri="{FF2B5EF4-FFF2-40B4-BE49-F238E27FC236}">
                <a16:creationId xmlns:a16="http://schemas.microsoft.com/office/drawing/2014/main" id="{0A61F45A-07D6-4705-A3B4-D62AA2E737DA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Eingekerbter Richtungspfeil 11">
            <a:extLst>
              <a:ext uri="{FF2B5EF4-FFF2-40B4-BE49-F238E27FC236}">
                <a16:creationId xmlns:a16="http://schemas.microsoft.com/office/drawing/2014/main" id="{B0FE294D-1EA6-4154-B66C-593F25CE81AC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ingekerbter Richtungspfeil 11">
            <a:extLst>
              <a:ext uri="{FF2B5EF4-FFF2-40B4-BE49-F238E27FC236}">
                <a16:creationId xmlns:a16="http://schemas.microsoft.com/office/drawing/2014/main" id="{87D5EEF5-5622-42AD-82BF-61C498033D84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59807FF-17F7-406C-B953-FFE210AB6CC2}"/>
              </a:ext>
            </a:extLst>
          </p:cNvPr>
          <p:cNvGrpSpPr/>
          <p:nvPr/>
        </p:nvGrpSpPr>
        <p:grpSpPr>
          <a:xfrm>
            <a:off x="6784528" y="836712"/>
            <a:ext cx="5360144" cy="3914344"/>
            <a:chOff x="2032000" y="719666"/>
            <a:chExt cx="8128000" cy="5418667"/>
          </a:xfrm>
        </p:grpSpPr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D88C94FE-286E-4E41-AD37-25E32B4759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3023964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2" name="Grafik 21" descr="Computer">
              <a:extLst>
                <a:ext uri="{FF2B5EF4-FFF2-40B4-BE49-F238E27FC236}">
                  <a16:creationId xmlns:a16="http://schemas.microsoft.com/office/drawing/2014/main" id="{88A23145-D59C-4B97-BDD6-E6B49DF0C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2423592" y="4077072"/>
              <a:ext cx="576064" cy="1702418"/>
            </a:xfrm>
            <a:prstGeom prst="rect">
              <a:avLst/>
            </a:prstGeom>
          </p:spPr>
        </p:pic>
        <p:pic>
          <p:nvPicPr>
            <p:cNvPr id="23" name="Grafik 22" descr="Computer">
              <a:extLst>
                <a:ext uri="{FF2B5EF4-FFF2-40B4-BE49-F238E27FC236}">
                  <a16:creationId xmlns:a16="http://schemas.microsoft.com/office/drawing/2014/main" id="{5208E875-A64A-42F1-AC4B-9986B199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3071664" y="4077072"/>
              <a:ext cx="576064" cy="1702418"/>
            </a:xfrm>
            <a:prstGeom prst="rect">
              <a:avLst/>
            </a:prstGeom>
          </p:spPr>
        </p:pic>
        <p:pic>
          <p:nvPicPr>
            <p:cNvPr id="24" name="Grafik 23" descr="Computer">
              <a:extLst>
                <a:ext uri="{FF2B5EF4-FFF2-40B4-BE49-F238E27FC236}">
                  <a16:creationId xmlns:a16="http://schemas.microsoft.com/office/drawing/2014/main" id="{EA240640-5F63-4C8C-A336-0023EAD1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3719736" y="4077072"/>
              <a:ext cx="576064" cy="1702418"/>
            </a:xfrm>
            <a:prstGeom prst="rect">
              <a:avLst/>
            </a:prstGeom>
          </p:spPr>
        </p:pic>
        <p:pic>
          <p:nvPicPr>
            <p:cNvPr id="25" name="Grafik 24" descr="Computer">
              <a:extLst>
                <a:ext uri="{FF2B5EF4-FFF2-40B4-BE49-F238E27FC236}">
                  <a16:creationId xmlns:a16="http://schemas.microsoft.com/office/drawing/2014/main" id="{EAD222FF-F6E0-49AC-83EA-AFCB4BF0C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4367808" y="4077072"/>
              <a:ext cx="576064" cy="1702418"/>
            </a:xfrm>
            <a:prstGeom prst="rect">
              <a:avLst/>
            </a:prstGeom>
          </p:spPr>
        </p:pic>
        <p:pic>
          <p:nvPicPr>
            <p:cNvPr id="26" name="Grafik 25" descr="Computer">
              <a:extLst>
                <a:ext uri="{FF2B5EF4-FFF2-40B4-BE49-F238E27FC236}">
                  <a16:creationId xmlns:a16="http://schemas.microsoft.com/office/drawing/2014/main" id="{B3D7248A-358B-428C-8051-483490510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015880" y="4077072"/>
              <a:ext cx="576064" cy="1702418"/>
            </a:xfrm>
            <a:prstGeom prst="rect">
              <a:avLst/>
            </a:prstGeom>
          </p:spPr>
        </p:pic>
        <p:pic>
          <p:nvPicPr>
            <p:cNvPr id="27" name="Grafik 26" descr="Computer">
              <a:extLst>
                <a:ext uri="{FF2B5EF4-FFF2-40B4-BE49-F238E27FC236}">
                  <a16:creationId xmlns:a16="http://schemas.microsoft.com/office/drawing/2014/main" id="{3BF06D1F-B1E8-438D-861B-0AB2B468F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628597" y="4077072"/>
              <a:ext cx="576064" cy="1702418"/>
            </a:xfrm>
            <a:prstGeom prst="rect">
              <a:avLst/>
            </a:prstGeom>
          </p:spPr>
        </p:pic>
        <p:pic>
          <p:nvPicPr>
            <p:cNvPr id="28" name="Grafik 27" descr="Computer">
              <a:extLst>
                <a:ext uri="{FF2B5EF4-FFF2-40B4-BE49-F238E27FC236}">
                  <a16:creationId xmlns:a16="http://schemas.microsoft.com/office/drawing/2014/main" id="{62493470-23B9-46AF-8231-0E776A811A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241314" y="4077072"/>
              <a:ext cx="576064" cy="1702418"/>
            </a:xfrm>
            <a:prstGeom prst="rect">
              <a:avLst/>
            </a:prstGeom>
          </p:spPr>
        </p:pic>
        <p:pic>
          <p:nvPicPr>
            <p:cNvPr id="29" name="Grafik 28" descr="Computer">
              <a:extLst>
                <a:ext uri="{FF2B5EF4-FFF2-40B4-BE49-F238E27FC236}">
                  <a16:creationId xmlns:a16="http://schemas.microsoft.com/office/drawing/2014/main" id="{9762D127-DED0-45DE-90D3-63605ECDD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854031" y="4078064"/>
              <a:ext cx="576064" cy="1702418"/>
            </a:xfrm>
            <a:prstGeom prst="rect">
              <a:avLst/>
            </a:prstGeom>
          </p:spPr>
        </p:pic>
        <p:pic>
          <p:nvPicPr>
            <p:cNvPr id="30" name="Grafik 29" descr="Computer">
              <a:extLst>
                <a:ext uri="{FF2B5EF4-FFF2-40B4-BE49-F238E27FC236}">
                  <a16:creationId xmlns:a16="http://schemas.microsoft.com/office/drawing/2014/main" id="{A40E0DC9-CA3C-426D-99F9-C6A83E17B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506188" y="4077072"/>
              <a:ext cx="576064" cy="1702418"/>
            </a:xfrm>
            <a:prstGeom prst="rect">
              <a:avLst/>
            </a:prstGeom>
          </p:spPr>
        </p:pic>
        <p:pic>
          <p:nvPicPr>
            <p:cNvPr id="31" name="Grafik 30" descr="Computer">
              <a:extLst>
                <a:ext uri="{FF2B5EF4-FFF2-40B4-BE49-F238E27FC236}">
                  <a16:creationId xmlns:a16="http://schemas.microsoft.com/office/drawing/2014/main" id="{51EADE90-D962-4755-8B20-5190E3529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161842" y="4077072"/>
              <a:ext cx="576064" cy="1702418"/>
            </a:xfrm>
            <a:prstGeom prst="rect">
              <a:avLst/>
            </a:prstGeom>
          </p:spPr>
        </p:pic>
        <p:pic>
          <p:nvPicPr>
            <p:cNvPr id="32" name="Grafik 31" descr="Computer">
              <a:extLst>
                <a:ext uri="{FF2B5EF4-FFF2-40B4-BE49-F238E27FC236}">
                  <a16:creationId xmlns:a16="http://schemas.microsoft.com/office/drawing/2014/main" id="{0054DED0-DF32-42E6-AA0B-3B0F9BE1E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8771062" y="4077072"/>
              <a:ext cx="576064" cy="1702418"/>
            </a:xfrm>
            <a:prstGeom prst="rect">
              <a:avLst/>
            </a:prstGeom>
          </p:spPr>
        </p:pic>
        <p:pic>
          <p:nvPicPr>
            <p:cNvPr id="33" name="Grafik 32" descr="Computer">
              <a:extLst>
                <a:ext uri="{FF2B5EF4-FFF2-40B4-BE49-F238E27FC236}">
                  <a16:creationId xmlns:a16="http://schemas.microsoft.com/office/drawing/2014/main" id="{D8B59B44-9D1F-4187-A7B0-92FA4C40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9375609" y="4077072"/>
              <a:ext cx="576064" cy="1702418"/>
            </a:xfrm>
            <a:prstGeom prst="rect">
              <a:avLst/>
            </a:prstGeom>
          </p:spPr>
        </p:pic>
        <p:pic>
          <p:nvPicPr>
            <p:cNvPr id="34" name="Grafik 33" descr="Computer">
              <a:extLst>
                <a:ext uri="{FF2B5EF4-FFF2-40B4-BE49-F238E27FC236}">
                  <a16:creationId xmlns:a16="http://schemas.microsoft.com/office/drawing/2014/main" id="{AEADAB89-4157-40E2-BAFF-123CA5C8A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3719736" y="3022726"/>
              <a:ext cx="576064" cy="1702418"/>
            </a:xfrm>
            <a:prstGeom prst="rect">
              <a:avLst/>
            </a:prstGeom>
          </p:spPr>
        </p:pic>
        <p:pic>
          <p:nvPicPr>
            <p:cNvPr id="35" name="Grafik 34" descr="Computer">
              <a:extLst>
                <a:ext uri="{FF2B5EF4-FFF2-40B4-BE49-F238E27FC236}">
                  <a16:creationId xmlns:a16="http://schemas.microsoft.com/office/drawing/2014/main" id="{C7C1B87B-7187-4203-AE2E-C6C13791A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015880" y="3022726"/>
              <a:ext cx="576064" cy="1702418"/>
            </a:xfrm>
            <a:prstGeom prst="rect">
              <a:avLst/>
            </a:prstGeom>
          </p:spPr>
        </p:pic>
        <p:pic>
          <p:nvPicPr>
            <p:cNvPr id="36" name="Grafik 35" descr="Computer">
              <a:extLst>
                <a:ext uri="{FF2B5EF4-FFF2-40B4-BE49-F238E27FC236}">
                  <a16:creationId xmlns:a16="http://schemas.microsoft.com/office/drawing/2014/main" id="{38BF6ACD-46C3-4870-AC9F-722EE4B6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628597" y="3010707"/>
              <a:ext cx="576064" cy="1702418"/>
            </a:xfrm>
            <a:prstGeom prst="rect">
              <a:avLst/>
            </a:prstGeom>
          </p:spPr>
        </p:pic>
        <p:pic>
          <p:nvPicPr>
            <p:cNvPr id="37" name="Grafik 36" descr="Computer">
              <a:extLst>
                <a:ext uri="{FF2B5EF4-FFF2-40B4-BE49-F238E27FC236}">
                  <a16:creationId xmlns:a16="http://schemas.microsoft.com/office/drawing/2014/main" id="{034C86F5-8E5F-44A1-A69B-D980F73C5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628597" y="1944342"/>
              <a:ext cx="576064" cy="1702418"/>
            </a:xfrm>
            <a:prstGeom prst="rect">
              <a:avLst/>
            </a:prstGeom>
          </p:spPr>
        </p:pic>
        <p:pic>
          <p:nvPicPr>
            <p:cNvPr id="38" name="Grafik 37" descr="Computer">
              <a:extLst>
                <a:ext uri="{FF2B5EF4-FFF2-40B4-BE49-F238E27FC236}">
                  <a16:creationId xmlns:a16="http://schemas.microsoft.com/office/drawing/2014/main" id="{95F4E131-32A3-4B33-B870-949CEE9A0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628597" y="891431"/>
              <a:ext cx="576064" cy="1702418"/>
            </a:xfrm>
            <a:prstGeom prst="rect">
              <a:avLst/>
            </a:prstGeom>
          </p:spPr>
        </p:pic>
        <p:pic>
          <p:nvPicPr>
            <p:cNvPr id="39" name="Grafik 38" descr="Computer">
              <a:extLst>
                <a:ext uri="{FF2B5EF4-FFF2-40B4-BE49-F238E27FC236}">
                  <a16:creationId xmlns:a16="http://schemas.microsoft.com/office/drawing/2014/main" id="{DCA1C60E-2D11-4E1A-867D-AB4AFCE75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241314" y="3010707"/>
              <a:ext cx="576064" cy="1702418"/>
            </a:xfrm>
            <a:prstGeom prst="rect">
              <a:avLst/>
            </a:prstGeom>
          </p:spPr>
        </p:pic>
        <p:pic>
          <p:nvPicPr>
            <p:cNvPr id="40" name="Grafik 39" descr="Computer">
              <a:extLst>
                <a:ext uri="{FF2B5EF4-FFF2-40B4-BE49-F238E27FC236}">
                  <a16:creationId xmlns:a16="http://schemas.microsoft.com/office/drawing/2014/main" id="{5AC22A34-7C6E-4C6E-8273-2F71837A5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241314" y="1944342"/>
              <a:ext cx="576064" cy="1702418"/>
            </a:xfrm>
            <a:prstGeom prst="rect">
              <a:avLst/>
            </a:prstGeom>
          </p:spPr>
        </p:pic>
        <p:pic>
          <p:nvPicPr>
            <p:cNvPr id="41" name="Grafik 40" descr="Computer">
              <a:extLst>
                <a:ext uri="{FF2B5EF4-FFF2-40B4-BE49-F238E27FC236}">
                  <a16:creationId xmlns:a16="http://schemas.microsoft.com/office/drawing/2014/main" id="{CAEA715A-242F-46A5-86EC-AA2720696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845861" y="3022726"/>
              <a:ext cx="576064" cy="1702418"/>
            </a:xfrm>
            <a:prstGeom prst="rect">
              <a:avLst/>
            </a:prstGeom>
          </p:spPr>
        </p:pic>
        <p:pic>
          <p:nvPicPr>
            <p:cNvPr id="42" name="Grafik 41" descr="Computer">
              <a:extLst>
                <a:ext uri="{FF2B5EF4-FFF2-40B4-BE49-F238E27FC236}">
                  <a16:creationId xmlns:a16="http://schemas.microsoft.com/office/drawing/2014/main" id="{9FD21881-4F98-44CF-AA16-E1AC53E5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6845861" y="1956361"/>
              <a:ext cx="576064" cy="1702418"/>
            </a:xfrm>
            <a:prstGeom prst="rect">
              <a:avLst/>
            </a:prstGeom>
          </p:spPr>
        </p:pic>
        <p:pic>
          <p:nvPicPr>
            <p:cNvPr id="43" name="Grafik 42" descr="Computer">
              <a:extLst>
                <a:ext uri="{FF2B5EF4-FFF2-40B4-BE49-F238E27FC236}">
                  <a16:creationId xmlns:a16="http://schemas.microsoft.com/office/drawing/2014/main" id="{A6E0B1B9-B2B8-491F-9818-4D8B1F853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7486559" y="3022726"/>
              <a:ext cx="576064" cy="1702418"/>
            </a:xfrm>
            <a:prstGeom prst="rect">
              <a:avLst/>
            </a:prstGeom>
          </p:spPr>
        </p:pic>
        <p:pic>
          <p:nvPicPr>
            <p:cNvPr id="44" name="Grafik 43" descr="Computer">
              <a:extLst>
                <a:ext uri="{FF2B5EF4-FFF2-40B4-BE49-F238E27FC236}">
                  <a16:creationId xmlns:a16="http://schemas.microsoft.com/office/drawing/2014/main" id="{DF687330-3A35-4126-804C-8233401A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6162" r="-1"/>
            <a:stretch/>
          </p:blipFill>
          <p:spPr>
            <a:xfrm>
              <a:off x="5012597" y="1956361"/>
              <a:ext cx="576064" cy="170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2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87A68F6-A7D4-4961-A8BF-0ABBCDDA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0" y="30163"/>
            <a:ext cx="10657417" cy="646112"/>
          </a:xfrm>
        </p:spPr>
        <p:txBody>
          <a:bodyPr/>
          <a:lstStyle/>
          <a:p>
            <a:r>
              <a:rPr lang="de-DE" dirty="0" err="1"/>
              <a:t>Elasticity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AC7A752-9235-4DAC-B14A-4B3B1131F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70" y="908720"/>
            <a:ext cx="10657417" cy="518457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Elasticity</a:t>
            </a:r>
            <a:r>
              <a:rPr lang="de-DE" dirty="0"/>
              <a:t> </a:t>
            </a:r>
            <a:r>
              <a:rPr lang="en-US" dirty="0"/>
              <a:t>metrics</a:t>
            </a:r>
          </a:p>
          <a:p>
            <a:pPr lvl="1"/>
            <a:r>
              <a:rPr lang="en-US" dirty="0"/>
              <a:t>Accuracy: average proportion </a:t>
            </a:r>
            <a:br>
              <a:rPr lang="en-US" dirty="0"/>
            </a:br>
            <a:r>
              <a:rPr lang="en-US" dirty="0"/>
              <a:t>of resources that the system </a:t>
            </a:r>
            <a:br>
              <a:rPr lang="en-US" dirty="0"/>
            </a:br>
            <a:r>
              <a:rPr lang="en-US" dirty="0"/>
              <a:t>has over-/under-provisioned</a:t>
            </a:r>
          </a:p>
          <a:p>
            <a:pPr lvl="1"/>
            <a:r>
              <a:rPr lang="de-DE" dirty="0"/>
              <a:t>Time Share: </a:t>
            </a:r>
            <a:r>
              <a:rPr lang="en-GB" dirty="0"/>
              <a:t>average time in </a:t>
            </a:r>
            <a:br>
              <a:rPr lang="en-GB" dirty="0"/>
            </a:br>
            <a:r>
              <a:rPr lang="en-GB" dirty="0"/>
              <a:t>which the system is an </a:t>
            </a:r>
            <a:br>
              <a:rPr lang="en-GB" dirty="0"/>
            </a:br>
            <a:r>
              <a:rPr lang="en-US" dirty="0"/>
              <a:t>over-/under-provisioned state</a:t>
            </a: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00DF1C-9183-4308-8462-9DA68BDB126F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057858B7-C5CD-40C2-8074-E862808F322A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1">
            <a:extLst>
              <a:ext uri="{FF2B5EF4-FFF2-40B4-BE49-F238E27FC236}">
                <a16:creationId xmlns:a16="http://schemas.microsoft.com/office/drawing/2014/main" id="{F1F1B457-5BAC-4DF5-8899-53CCA36D457E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1">
            <a:extLst>
              <a:ext uri="{FF2B5EF4-FFF2-40B4-BE49-F238E27FC236}">
                <a16:creationId xmlns:a16="http://schemas.microsoft.com/office/drawing/2014/main" id="{5722F6E6-CD4B-42D5-9F1C-3DF33EFD4680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0D5A835-BF5B-44D7-ACEC-7457AF4BDE64}"/>
              </a:ext>
            </a:extLst>
          </p:cNvPr>
          <p:cNvSpPr/>
          <p:nvPr/>
        </p:nvSpPr>
        <p:spPr bwMode="auto">
          <a:xfrm>
            <a:off x="1079826" y="864899"/>
            <a:ext cx="9937104" cy="1440160"/>
          </a:xfrm>
          <a:prstGeom prst="roundRect">
            <a:avLst/>
          </a:prstGeom>
          <a:solidFill>
            <a:srgbClr val="FFF2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+mj-lt"/>
              </a:rPr>
              <a:t>“Elasticity is the degree to which a system is able to adapt to workload changes by provisioning and deprovisioning resources in an autonomic manner, such that at each point in time the available resources </a:t>
            </a:r>
            <a:r>
              <a:rPr lang="en-US" sz="1800" dirty="0">
                <a:latin typeface="+mj-lt"/>
              </a:rPr>
              <a:t>match the current demand </a:t>
            </a:r>
            <a:r>
              <a:rPr lang="en-US" sz="1800" b="0" dirty="0">
                <a:latin typeface="+mj-lt"/>
              </a:rPr>
              <a:t>as </a:t>
            </a:r>
            <a:r>
              <a:rPr lang="en-GB" sz="1800" b="0" dirty="0">
                <a:latin typeface="+mj-lt"/>
              </a:rPr>
              <a:t>closely as possible</a:t>
            </a:r>
            <a:r>
              <a:rPr lang="de-DE" sz="1800" b="0" dirty="0">
                <a:latin typeface="+mj-lt"/>
              </a:rPr>
              <a:t>.“</a:t>
            </a:r>
            <a:br>
              <a:rPr lang="de-DE" sz="1800" b="0" dirty="0">
                <a:latin typeface="+mj-lt"/>
              </a:rPr>
            </a:br>
            <a:r>
              <a:rPr lang="de-DE" sz="1600" b="0" dirty="0">
                <a:latin typeface="+mj-lt"/>
              </a:rPr>
              <a:t>https://en.wikipedia.org/wiki/Elasticity_(cloud_computing)</a:t>
            </a:r>
            <a:endParaRPr lang="de-DE" sz="1800" b="0" dirty="0">
              <a:latin typeface="+mj-lt"/>
            </a:endParaRPr>
          </a:p>
        </p:txBody>
      </p:sp>
      <p:pic>
        <p:nvPicPr>
          <p:cNvPr id="21" name="Grafik 20" descr="Provisioning.pdf - Adobe Acrobat Pro DC">
            <a:extLst>
              <a:ext uri="{FF2B5EF4-FFF2-40B4-BE49-F238E27FC236}">
                <a16:creationId xmlns:a16="http://schemas.microsoft.com/office/drawing/2014/main" id="{87F86F81-4BB0-43C8-90D8-A20569F5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34951" r="31100" b="26352"/>
          <a:stretch/>
        </p:blipFill>
        <p:spPr>
          <a:xfrm>
            <a:off x="5145131" y="2647964"/>
            <a:ext cx="6944679" cy="29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A8943D2-1068-46A5-8B7D-CAADE4E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70" y="30163"/>
            <a:ext cx="10657417" cy="646112"/>
          </a:xfrm>
        </p:spPr>
        <p:txBody>
          <a:bodyPr/>
          <a:lstStyle/>
          <a:p>
            <a:r>
              <a:rPr lang="de-DE" dirty="0"/>
              <a:t>Bungee Experiment Controller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77EDF4-311D-4B9C-A330-4BC2CE497526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dirty="0">
                <a:solidFill>
                  <a:schemeClr val="tx1"/>
                </a:solidFill>
              </a:rPr>
              <a:t>Approach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58C66D16-F9B0-4FE9-B17F-38185F84CDFB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B3E929C7-2087-4F7E-A4DE-AE64C6B6AC29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32A48CF5-5C2B-453D-AE08-EF80DB8E2A0E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2" name="Grafik 11" descr="Mozilla Firefox">
            <a:extLst>
              <a:ext uri="{FF2B5EF4-FFF2-40B4-BE49-F238E27FC236}">
                <a16:creationId xmlns:a16="http://schemas.microsoft.com/office/drawing/2014/main" id="{17BE8069-877F-4067-B1ED-6154A8A3B5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7752" r="29328" b="3578"/>
          <a:stretch/>
        </p:blipFill>
        <p:spPr>
          <a:xfrm>
            <a:off x="1871914" y="865994"/>
            <a:ext cx="8352928" cy="52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74188-7C1C-4EF5-8D03-A127CB50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&amp;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518C6B51-9AAF-4CDA-8E09-58F48604CC6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dirty="0"/>
                  <a:t>Current Bungee supports only resource scaling of single tier applications</a:t>
                </a:r>
              </a:p>
              <a:p>
                <a:pPr lvl="1"/>
                <a:r>
                  <a:rPr lang="en-GB" dirty="0"/>
                  <a:t>Scaling dimension: up or down</a:t>
                </a:r>
              </a:p>
              <a:p>
                <a:pPr lvl="1"/>
                <a:r>
                  <a:rPr lang="en-GB" dirty="0"/>
                  <a:t>Number of possible configurations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instances: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 practice, most web-applications are built as multi-tier</a:t>
                </a:r>
              </a:p>
              <a:p>
                <a:pPr lvl="1"/>
                <a:r>
                  <a:rPr lang="en-GB" dirty="0"/>
                  <a:t>Scaling dimensions: up or down for each tier</a:t>
                </a:r>
              </a:p>
              <a:p>
                <a:pPr lvl="1"/>
                <a:r>
                  <a:rPr lang="en-GB" dirty="0"/>
                  <a:t>Number of possible configurations with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tiers and each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instances: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US" dirty="0"/>
                  <a:t>Finding pareto optimal configurations </a:t>
                </a:r>
              </a:p>
              <a:p>
                <a:pPr lvl="1"/>
                <a:r>
                  <a:rPr lang="en-GB" dirty="0"/>
                  <a:t>Huge search space</a:t>
                </a:r>
              </a:p>
              <a:p>
                <a:pPr lvl="1"/>
                <a:r>
                  <a:rPr lang="en-GB" dirty="0"/>
                  <a:t>Each experimental search takes several minutes</a:t>
                </a:r>
              </a:p>
            </p:txBody>
          </p:sp>
        </mc:Choice>
        <mc:Fallback xmlns="">
          <p:sp>
            <p:nvSpPr>
              <p:cNvPr id="3" name="Textplatzhalter 2">
                <a:extLst>
                  <a:ext uri="{FF2B5EF4-FFF2-40B4-BE49-F238E27FC236}">
                    <a16:creationId xmlns:a16="http://schemas.microsoft.com/office/drawing/2014/main" id="{518C6B51-9AAF-4CDA-8E09-58F48604C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229" t="-4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BFA1C32-9E3F-4B6E-8137-FA21B79EAFB4}"/>
              </a:ext>
            </a:extLst>
          </p:cNvPr>
          <p:cNvSpPr/>
          <p:nvPr/>
        </p:nvSpPr>
        <p:spPr>
          <a:xfrm>
            <a:off x="9984432" y="1174020"/>
            <a:ext cx="1800000" cy="118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2FFFF5-169D-4310-86AE-7E8C43EA1E4D}"/>
              </a:ext>
            </a:extLst>
          </p:cNvPr>
          <p:cNvGrpSpPr/>
          <p:nvPr/>
        </p:nvGrpSpPr>
        <p:grpSpPr>
          <a:xfrm>
            <a:off x="10541532" y="1174020"/>
            <a:ext cx="685800" cy="685800"/>
            <a:chOff x="4191000" y="1613950"/>
            <a:chExt cx="685800" cy="685800"/>
          </a:xfrm>
        </p:grpSpPr>
        <p:pic>
          <p:nvPicPr>
            <p:cNvPr id="7" name="Grafik 6" descr="Papier">
              <a:extLst>
                <a:ext uri="{FF2B5EF4-FFF2-40B4-BE49-F238E27FC236}">
                  <a16:creationId xmlns:a16="http://schemas.microsoft.com/office/drawing/2014/main" id="{44D62F4C-8939-4A2A-8FF5-D35E19110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91000" y="1613950"/>
              <a:ext cx="685800" cy="6858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071A0CD-E3D4-4930-851A-49008F4B8AFB}"/>
                </a:ext>
              </a:extLst>
            </p:cNvPr>
            <p:cNvSpPr txBox="1"/>
            <p:nvPr/>
          </p:nvSpPr>
          <p:spPr>
            <a:xfrm>
              <a:off x="4309025" y="1905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&lt;/&gt;</a:t>
              </a:r>
              <a:endPara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55D2490-8EB2-493E-B618-31E6B04FB31A}"/>
              </a:ext>
            </a:extLst>
          </p:cNvPr>
          <p:cNvSpPr/>
          <p:nvPr/>
        </p:nvSpPr>
        <p:spPr>
          <a:xfrm>
            <a:off x="9984432" y="2924944"/>
            <a:ext cx="1800000" cy="118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Zahnrad">
            <a:extLst>
              <a:ext uri="{FF2B5EF4-FFF2-40B4-BE49-F238E27FC236}">
                <a16:creationId xmlns:a16="http://schemas.microsoft.com/office/drawing/2014/main" id="{58E8053E-EE22-496A-9908-B1D50BDD2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5156" y="2893147"/>
            <a:ext cx="609600" cy="609600"/>
          </a:xfrm>
          <a:prstGeom prst="rect">
            <a:avLst/>
          </a:prstGeom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0F005F5-3A5E-4AA2-BFB0-4ED9FF6CB8FE}"/>
              </a:ext>
            </a:extLst>
          </p:cNvPr>
          <p:cNvSpPr/>
          <p:nvPr/>
        </p:nvSpPr>
        <p:spPr>
          <a:xfrm>
            <a:off x="9984432" y="4797152"/>
            <a:ext cx="1800000" cy="1188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Magnetplattenspeicher 20">
            <a:extLst>
              <a:ext uri="{FF2B5EF4-FFF2-40B4-BE49-F238E27FC236}">
                <a16:creationId xmlns:a16="http://schemas.microsoft.com/office/drawing/2014/main" id="{09AE48BA-9C56-4BAC-B87D-B415DD73FBF4}"/>
              </a:ext>
            </a:extLst>
          </p:cNvPr>
          <p:cNvSpPr/>
          <p:nvPr/>
        </p:nvSpPr>
        <p:spPr>
          <a:xfrm>
            <a:off x="10652986" y="4880555"/>
            <a:ext cx="457200" cy="381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17145EF9-3F99-4648-863D-3D335D5934BE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H="1">
            <a:off x="9984432" y="1768020"/>
            <a:ext cx="1800000" cy="1750924"/>
          </a:xfrm>
          <a:prstGeom prst="curvedConnector5">
            <a:avLst>
              <a:gd name="adj1" fmla="val -12700"/>
              <a:gd name="adj2" fmla="val 50000"/>
              <a:gd name="adj3" fmla="val 1127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krümmt 26">
            <a:extLst>
              <a:ext uri="{FF2B5EF4-FFF2-40B4-BE49-F238E27FC236}">
                <a16:creationId xmlns:a16="http://schemas.microsoft.com/office/drawing/2014/main" id="{8ADA5EAD-DE29-4E05-BFC0-04BD6DDA50F4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H="1">
            <a:off x="9984432" y="3518944"/>
            <a:ext cx="1800000" cy="1872658"/>
          </a:xfrm>
          <a:prstGeom prst="curvedConnector5">
            <a:avLst>
              <a:gd name="adj1" fmla="val -12700"/>
              <a:gd name="adj2" fmla="val 49988"/>
              <a:gd name="adj3" fmla="val 1127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BC1F02B-906A-4255-899D-F9F384269524}"/>
              </a:ext>
            </a:extLst>
          </p:cNvPr>
          <p:cNvGrpSpPr/>
          <p:nvPr/>
        </p:nvGrpSpPr>
        <p:grpSpPr>
          <a:xfrm>
            <a:off x="10135860" y="3637334"/>
            <a:ext cx="1497144" cy="381859"/>
            <a:chOff x="7154000" y="4207412"/>
            <a:chExt cx="1497144" cy="381859"/>
          </a:xfrm>
        </p:grpSpPr>
        <p:pic>
          <p:nvPicPr>
            <p:cNvPr id="15" name="Grafik 14" descr="Kiste">
              <a:extLst>
                <a:ext uri="{FF2B5EF4-FFF2-40B4-BE49-F238E27FC236}">
                  <a16:creationId xmlns:a16="http://schemas.microsoft.com/office/drawing/2014/main" id="{99D54AF2-C823-4247-BE02-CC6C58EAF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98096" y="4208271"/>
              <a:ext cx="381000" cy="381000"/>
            </a:xfrm>
            <a:prstGeom prst="rect">
              <a:avLst/>
            </a:prstGeom>
          </p:spPr>
        </p:pic>
        <p:pic>
          <p:nvPicPr>
            <p:cNvPr id="16" name="Grafik 15" descr="Kiste">
              <a:extLst>
                <a:ext uri="{FF2B5EF4-FFF2-40B4-BE49-F238E27FC236}">
                  <a16:creationId xmlns:a16="http://schemas.microsoft.com/office/drawing/2014/main" id="{22F4267E-80DC-4133-A716-03C2070A1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70144" y="4207412"/>
              <a:ext cx="381000" cy="381000"/>
            </a:xfrm>
            <a:prstGeom prst="rect">
              <a:avLst/>
            </a:prstGeom>
          </p:spPr>
        </p:pic>
        <p:pic>
          <p:nvPicPr>
            <p:cNvPr id="28" name="Grafik 27" descr="Kiste">
              <a:extLst>
                <a:ext uri="{FF2B5EF4-FFF2-40B4-BE49-F238E27FC236}">
                  <a16:creationId xmlns:a16="http://schemas.microsoft.com/office/drawing/2014/main" id="{11979A80-6118-4446-B26F-3863E25A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526048" y="4207412"/>
              <a:ext cx="381000" cy="381000"/>
            </a:xfrm>
            <a:prstGeom prst="rect">
              <a:avLst/>
            </a:prstGeom>
          </p:spPr>
        </p:pic>
        <p:pic>
          <p:nvPicPr>
            <p:cNvPr id="29" name="Grafik 28" descr="Kiste">
              <a:extLst>
                <a:ext uri="{FF2B5EF4-FFF2-40B4-BE49-F238E27FC236}">
                  <a16:creationId xmlns:a16="http://schemas.microsoft.com/office/drawing/2014/main" id="{2BEE397F-15A9-4B5F-B5E5-E0A6C102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54000" y="4207412"/>
              <a:ext cx="381000" cy="3810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41C6B95-9A2A-4879-9C78-B0ED58287E00}"/>
              </a:ext>
            </a:extLst>
          </p:cNvPr>
          <p:cNvGrpSpPr/>
          <p:nvPr/>
        </p:nvGrpSpPr>
        <p:grpSpPr>
          <a:xfrm>
            <a:off x="10135233" y="1851115"/>
            <a:ext cx="1498398" cy="417195"/>
            <a:chOff x="4105165" y="3686011"/>
            <a:chExt cx="1498398" cy="417195"/>
          </a:xfrm>
        </p:grpSpPr>
        <p:pic>
          <p:nvPicPr>
            <p:cNvPr id="9" name="Grafik 8" descr="Kiste">
              <a:extLst>
                <a:ext uri="{FF2B5EF4-FFF2-40B4-BE49-F238E27FC236}">
                  <a16:creationId xmlns:a16="http://schemas.microsoft.com/office/drawing/2014/main" id="{9650E0DD-1589-4A63-957C-0BDDDAF0D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31839" y="3716288"/>
              <a:ext cx="381000" cy="381000"/>
            </a:xfrm>
            <a:prstGeom prst="rect">
              <a:avLst/>
            </a:prstGeom>
          </p:spPr>
        </p:pic>
        <p:pic>
          <p:nvPicPr>
            <p:cNvPr id="12" name="Grafik 11" descr="Kiste">
              <a:extLst>
                <a:ext uri="{FF2B5EF4-FFF2-40B4-BE49-F238E27FC236}">
                  <a16:creationId xmlns:a16="http://schemas.microsoft.com/office/drawing/2014/main" id="{EE9F9B39-B1CC-4895-98F6-E97666C51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22563" y="3722206"/>
              <a:ext cx="381000" cy="381000"/>
            </a:xfrm>
            <a:prstGeom prst="rect">
              <a:avLst/>
            </a:prstGeom>
          </p:spPr>
        </p:pic>
        <p:pic>
          <p:nvPicPr>
            <p:cNvPr id="30" name="Grafik 29" descr="Kiste">
              <a:extLst>
                <a:ext uri="{FF2B5EF4-FFF2-40B4-BE49-F238E27FC236}">
                  <a16:creationId xmlns:a16="http://schemas.microsoft.com/office/drawing/2014/main" id="{785C54C4-B960-4F56-AEC5-9A2481F7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05165" y="3715429"/>
              <a:ext cx="381000" cy="381000"/>
            </a:xfrm>
            <a:prstGeom prst="rect">
              <a:avLst/>
            </a:prstGeom>
          </p:spPr>
        </p:pic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45E142CD-21D7-4745-BC27-2F7EC47D62AD}"/>
                </a:ext>
              </a:extLst>
            </p:cNvPr>
            <p:cNvSpPr txBox="1"/>
            <p:nvPr/>
          </p:nvSpPr>
          <p:spPr>
            <a:xfrm>
              <a:off x="4937941" y="3686011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17C91EE-7A73-4F47-BC62-490DE4EC589A}"/>
              </a:ext>
            </a:extLst>
          </p:cNvPr>
          <p:cNvGrpSpPr/>
          <p:nvPr/>
        </p:nvGrpSpPr>
        <p:grpSpPr>
          <a:xfrm>
            <a:off x="10325242" y="5510442"/>
            <a:ext cx="1125096" cy="381859"/>
            <a:chOff x="10534260" y="5298877"/>
            <a:chExt cx="1125096" cy="381859"/>
          </a:xfrm>
        </p:grpSpPr>
        <p:pic>
          <p:nvPicPr>
            <p:cNvPr id="34" name="Grafik 33" descr="Kiste">
              <a:extLst>
                <a:ext uri="{FF2B5EF4-FFF2-40B4-BE49-F238E27FC236}">
                  <a16:creationId xmlns:a16="http://schemas.microsoft.com/office/drawing/2014/main" id="{59FD5E6E-79CB-454E-9213-D677AC284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78356" y="5299736"/>
              <a:ext cx="381000" cy="381000"/>
            </a:xfrm>
            <a:prstGeom prst="rect">
              <a:avLst/>
            </a:prstGeom>
          </p:spPr>
        </p:pic>
        <p:pic>
          <p:nvPicPr>
            <p:cNvPr id="35" name="Grafik 34" descr="Kiste">
              <a:extLst>
                <a:ext uri="{FF2B5EF4-FFF2-40B4-BE49-F238E27FC236}">
                  <a16:creationId xmlns:a16="http://schemas.microsoft.com/office/drawing/2014/main" id="{9B5442A1-3F44-4073-9383-A569B997E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06308" y="5298877"/>
              <a:ext cx="381000" cy="381000"/>
            </a:xfrm>
            <a:prstGeom prst="rect">
              <a:avLst/>
            </a:prstGeom>
          </p:spPr>
        </p:pic>
        <p:pic>
          <p:nvPicPr>
            <p:cNvPr id="36" name="Grafik 35" descr="Kiste">
              <a:extLst>
                <a:ext uri="{FF2B5EF4-FFF2-40B4-BE49-F238E27FC236}">
                  <a16:creationId xmlns:a16="http://schemas.microsoft.com/office/drawing/2014/main" id="{75BF0E72-2662-4F57-A3BE-847B04D29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34260" y="5298877"/>
              <a:ext cx="381000" cy="381000"/>
            </a:xfrm>
            <a:prstGeom prst="rect">
              <a:avLst/>
            </a:prstGeom>
          </p:spPr>
        </p:pic>
      </p:grp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B2587F95-FCAB-48D9-8696-872EAD751402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dirty="0">
                <a:solidFill>
                  <a:schemeClr val="tx1"/>
                </a:solidFill>
              </a:rPr>
              <a:t>Approach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51" name="Eingekerbter Richtungspfeil 11">
            <a:extLst>
              <a:ext uri="{FF2B5EF4-FFF2-40B4-BE49-F238E27FC236}">
                <a16:creationId xmlns:a16="http://schemas.microsoft.com/office/drawing/2014/main" id="{DD47F782-A871-426D-8187-2065430AAD65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2" name="Eingekerbter Richtungspfeil 11">
            <a:extLst>
              <a:ext uri="{FF2B5EF4-FFF2-40B4-BE49-F238E27FC236}">
                <a16:creationId xmlns:a16="http://schemas.microsoft.com/office/drawing/2014/main" id="{EC7B8C1F-CC6F-4A62-AA5E-4BFA8DBF0253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3" name="Eingekerbter Richtungspfeil 11">
            <a:extLst>
              <a:ext uri="{FF2B5EF4-FFF2-40B4-BE49-F238E27FC236}">
                <a16:creationId xmlns:a16="http://schemas.microsoft.com/office/drawing/2014/main" id="{EDAB2C21-1083-4AEE-B057-F671B299C78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CBF65-3941-4C19-AE72-DD36D36F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924AB7-2A79-412D-85D3-CE433EDB8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670" y="872180"/>
            <a:ext cx="10657417" cy="5184576"/>
          </a:xfrm>
        </p:spPr>
        <p:txBody>
          <a:bodyPr/>
          <a:lstStyle/>
          <a:p>
            <a:r>
              <a:rPr lang="en-GB" dirty="0"/>
              <a:t>Conditions for pareto optimal solution</a:t>
            </a:r>
          </a:p>
          <a:p>
            <a:pPr lvl="1"/>
            <a:r>
              <a:rPr lang="en-GB" dirty="0"/>
              <a:t>No smaller configuration can handle same load</a:t>
            </a:r>
          </a:p>
          <a:p>
            <a:pPr lvl="1"/>
            <a:r>
              <a:rPr lang="en-GB" dirty="0"/>
              <a:t>No equal configuration can handle a higher load</a:t>
            </a:r>
          </a:p>
          <a:p>
            <a:pPr lvl="1"/>
            <a:endParaRPr lang="nl-NL" dirty="0"/>
          </a:p>
          <a:p>
            <a:r>
              <a:rPr lang="en-GB" dirty="0"/>
              <a:t>Derive mapping file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Remove not optimal configurations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Map configuration to number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Summarize configurations with same load</a:t>
            </a:r>
          </a:p>
          <a:p>
            <a:pPr lvl="1"/>
            <a:endParaRPr lang="en-GB" dirty="0"/>
          </a:p>
          <a:p>
            <a:r>
              <a:rPr lang="en-GB" dirty="0"/>
              <a:t>Adapted Hill-Climber called Multi-hill-climber</a:t>
            </a:r>
          </a:p>
          <a:p>
            <a:pPr lvl="1"/>
            <a:r>
              <a:rPr lang="en-GB" dirty="0"/>
              <a:t>Allows #tiers sidesteps</a:t>
            </a:r>
          </a:p>
          <a:p>
            <a:pPr lvl="1"/>
            <a:r>
              <a:rPr lang="en-GB" dirty="0"/>
              <a:t>Best neighbours are pareto optimal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262D036-8729-4C2B-AC98-DD307A703734}"/>
              </a:ext>
            </a:extLst>
          </p:cNvPr>
          <p:cNvGrpSpPr/>
          <p:nvPr/>
        </p:nvGrpSpPr>
        <p:grpSpPr>
          <a:xfrm>
            <a:off x="12192000" y="-2002540"/>
            <a:ext cx="2040904" cy="2623228"/>
            <a:chOff x="12192000" y="-2002540"/>
            <a:chExt cx="2040904" cy="2623228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52060A52-1D0B-4F51-A66F-AD0FE95D0C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92000" y="-1611560"/>
              <a:ext cx="204090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0CE58FE-395E-4E3D-A350-BA33B27FC769}"/>
                </a:ext>
              </a:extLst>
            </p:cNvPr>
            <p:cNvCxnSpPr/>
            <p:nvPr/>
          </p:nvCxnSpPr>
          <p:spPr bwMode="auto">
            <a:xfrm>
              <a:off x="13272120" y="-1971600"/>
              <a:ext cx="0" cy="2592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9ECAC37-FBE2-49A9-9873-581EC376BA89}"/>
                </a:ext>
              </a:extLst>
            </p:cNvPr>
            <p:cNvSpPr txBox="1"/>
            <p:nvPr/>
          </p:nvSpPr>
          <p:spPr>
            <a:xfrm>
              <a:off x="12411229" y="-2001593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Config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C9706E9-FB98-4AD8-BA70-4A930815ACEC}"/>
                </a:ext>
              </a:extLst>
            </p:cNvPr>
            <p:cNvSpPr txBox="1"/>
            <p:nvPr/>
          </p:nvSpPr>
          <p:spPr>
            <a:xfrm>
              <a:off x="13445890" y="-200254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Load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347D32C4-A82F-462E-BCB5-FB959ECE53D6}"/>
                </a:ext>
              </a:extLst>
            </p:cNvPr>
            <p:cNvSpPr txBox="1"/>
            <p:nvPr/>
          </p:nvSpPr>
          <p:spPr>
            <a:xfrm>
              <a:off x="12408024" y="-1548391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(1,1,1)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D46BEC5-080D-4BB3-A2F6-DF8D62B380B7}"/>
                </a:ext>
              </a:extLst>
            </p:cNvPr>
            <p:cNvSpPr txBox="1"/>
            <p:nvPr/>
          </p:nvSpPr>
          <p:spPr>
            <a:xfrm>
              <a:off x="12401416" y="-119528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(2,1,1)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BCA7BF1-86B6-4F75-89E9-9355CEDE0D84}"/>
                </a:ext>
              </a:extLst>
            </p:cNvPr>
            <p:cNvSpPr txBox="1"/>
            <p:nvPr/>
          </p:nvSpPr>
          <p:spPr>
            <a:xfrm>
              <a:off x="12408023" y="-856735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(1,2,1)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200D9476-A232-4877-826C-8E60F537F907}"/>
                </a:ext>
              </a:extLst>
            </p:cNvPr>
            <p:cNvSpPr txBox="1"/>
            <p:nvPr/>
          </p:nvSpPr>
          <p:spPr>
            <a:xfrm>
              <a:off x="12401416" y="-490933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(1,1,2)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D8156FD-0A26-4692-8A69-64D9F91F2012}"/>
                </a:ext>
              </a:extLst>
            </p:cNvPr>
            <p:cNvSpPr txBox="1"/>
            <p:nvPr/>
          </p:nvSpPr>
          <p:spPr>
            <a:xfrm>
              <a:off x="12401416" y="-106297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(1,1,3)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E1502A2-02D7-4A2C-88B3-22294BB8205B}"/>
                </a:ext>
              </a:extLst>
            </p:cNvPr>
            <p:cNvSpPr txBox="1"/>
            <p:nvPr/>
          </p:nvSpPr>
          <p:spPr>
            <a:xfrm>
              <a:off x="12395953" y="27833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(2,1,3)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25B6C00-75D9-4F4D-AF2B-7DD743848F26}"/>
                </a:ext>
              </a:extLst>
            </p:cNvPr>
            <p:cNvSpPr txBox="1"/>
            <p:nvPr/>
          </p:nvSpPr>
          <p:spPr>
            <a:xfrm>
              <a:off x="13582145" y="-154839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7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61315A67-E7C1-426D-81F1-E5624F8B581D}"/>
                </a:ext>
              </a:extLst>
            </p:cNvPr>
            <p:cNvSpPr txBox="1"/>
            <p:nvPr/>
          </p:nvSpPr>
          <p:spPr>
            <a:xfrm>
              <a:off x="13583484" y="-119558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7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ED11EB62-9AD3-431E-8560-013AE7DA2436}"/>
                </a:ext>
              </a:extLst>
            </p:cNvPr>
            <p:cNvSpPr txBox="1"/>
            <p:nvPr/>
          </p:nvSpPr>
          <p:spPr>
            <a:xfrm>
              <a:off x="13525239" y="-85703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FAF92D5-C10A-4E4D-8D2F-775F4C308138}"/>
                </a:ext>
              </a:extLst>
            </p:cNvPr>
            <p:cNvSpPr txBox="1"/>
            <p:nvPr/>
          </p:nvSpPr>
          <p:spPr>
            <a:xfrm>
              <a:off x="13525239" y="-490933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4D9CE63-896E-48E9-826D-3263F3BC87C4}"/>
                </a:ext>
              </a:extLst>
            </p:cNvPr>
            <p:cNvSpPr txBox="1"/>
            <p:nvPr/>
          </p:nvSpPr>
          <p:spPr>
            <a:xfrm>
              <a:off x="13555767" y="-106297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31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226B8DC-9110-4DCD-BE4B-A573B49E0C50}"/>
                </a:ext>
              </a:extLst>
            </p:cNvPr>
            <p:cNvSpPr txBox="1"/>
            <p:nvPr/>
          </p:nvSpPr>
          <p:spPr>
            <a:xfrm>
              <a:off x="13555767" y="278339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41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E188C28-AC17-4EDD-BA2A-E4C3AAD32225}"/>
              </a:ext>
            </a:extLst>
          </p:cNvPr>
          <p:cNvGrpSpPr/>
          <p:nvPr/>
        </p:nvGrpSpPr>
        <p:grpSpPr>
          <a:xfrm>
            <a:off x="12288688" y="2937908"/>
            <a:ext cx="2040904" cy="2623228"/>
            <a:chOff x="12192000" y="-2002540"/>
            <a:chExt cx="2040904" cy="2623228"/>
          </a:xfrm>
        </p:grpSpPr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F7AB8518-8A3E-4F45-839C-0B52FA8CB0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92000" y="-1611560"/>
              <a:ext cx="204090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226F9BFB-5B20-48A7-AC4E-75D8CCB2D40B}"/>
                </a:ext>
              </a:extLst>
            </p:cNvPr>
            <p:cNvCxnSpPr/>
            <p:nvPr/>
          </p:nvCxnSpPr>
          <p:spPr bwMode="auto">
            <a:xfrm>
              <a:off x="13272120" y="-1971600"/>
              <a:ext cx="0" cy="2592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1F81E711-36EB-4F24-881E-D61E0C9F7C12}"/>
                </a:ext>
              </a:extLst>
            </p:cNvPr>
            <p:cNvSpPr txBox="1"/>
            <p:nvPr/>
          </p:nvSpPr>
          <p:spPr>
            <a:xfrm>
              <a:off x="12411229" y="-2001593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Config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AE5D2019-D48A-4BCB-A9EE-6E58AE57E9BA}"/>
                </a:ext>
              </a:extLst>
            </p:cNvPr>
            <p:cNvSpPr txBox="1"/>
            <p:nvPr/>
          </p:nvSpPr>
          <p:spPr>
            <a:xfrm>
              <a:off x="13445890" y="-200254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Load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DA29B28D-821A-4208-9C5C-90B8956DD7AD}"/>
                </a:ext>
              </a:extLst>
            </p:cNvPr>
            <p:cNvSpPr txBox="1"/>
            <p:nvPr/>
          </p:nvSpPr>
          <p:spPr>
            <a:xfrm>
              <a:off x="12408024" y="-1548391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(1,1,1)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95F9DAD-0F9A-4D05-95E8-716574A4503E}"/>
                </a:ext>
              </a:extLst>
            </p:cNvPr>
            <p:cNvSpPr txBox="1"/>
            <p:nvPr/>
          </p:nvSpPr>
          <p:spPr>
            <a:xfrm>
              <a:off x="12401416" y="-119528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(1,2,1)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2DEE4976-FF67-45C6-9DDD-E679C5217145}"/>
                </a:ext>
              </a:extLst>
            </p:cNvPr>
            <p:cNvSpPr txBox="1"/>
            <p:nvPr/>
          </p:nvSpPr>
          <p:spPr>
            <a:xfrm>
              <a:off x="12408023" y="-856735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(1,1,2)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A3879C2A-32A7-40AF-85C4-AFB2498380D7}"/>
                </a:ext>
              </a:extLst>
            </p:cNvPr>
            <p:cNvSpPr txBox="1"/>
            <p:nvPr/>
          </p:nvSpPr>
          <p:spPr>
            <a:xfrm>
              <a:off x="12401416" y="-490933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(1,1,3)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1CC81D6E-FDEB-40D4-8FBB-59E74A7ED1ED}"/>
                </a:ext>
              </a:extLst>
            </p:cNvPr>
            <p:cNvSpPr txBox="1"/>
            <p:nvPr/>
          </p:nvSpPr>
          <p:spPr>
            <a:xfrm>
              <a:off x="12401416" y="-106297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(2,1,3)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8D3791F2-6691-47AB-ADE2-4120E83943F1}"/>
                </a:ext>
              </a:extLst>
            </p:cNvPr>
            <p:cNvSpPr txBox="1"/>
            <p:nvPr/>
          </p:nvSpPr>
          <p:spPr>
            <a:xfrm>
              <a:off x="12395953" y="278339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600" b="0" dirty="0">
                <a:latin typeface="+mn-lt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C514424-4E70-40BF-A321-1AC42F1EE935}"/>
                </a:ext>
              </a:extLst>
            </p:cNvPr>
            <p:cNvSpPr txBox="1"/>
            <p:nvPr/>
          </p:nvSpPr>
          <p:spPr>
            <a:xfrm>
              <a:off x="13582145" y="-154839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7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6EAECC23-D9E5-4D7E-B7B5-5B34ADC3F87F}"/>
                </a:ext>
              </a:extLst>
            </p:cNvPr>
            <p:cNvSpPr txBox="1"/>
            <p:nvPr/>
          </p:nvSpPr>
          <p:spPr>
            <a:xfrm>
              <a:off x="13525239" y="-1195585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3DCE45E-3785-4D1C-918A-481CD3E49BFE}"/>
                </a:ext>
              </a:extLst>
            </p:cNvPr>
            <p:cNvSpPr txBox="1"/>
            <p:nvPr/>
          </p:nvSpPr>
          <p:spPr>
            <a:xfrm>
              <a:off x="13525239" y="-85703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2BD8B18F-C42D-4FD6-977C-034EF7165628}"/>
                </a:ext>
              </a:extLst>
            </p:cNvPr>
            <p:cNvSpPr txBox="1"/>
            <p:nvPr/>
          </p:nvSpPr>
          <p:spPr>
            <a:xfrm>
              <a:off x="13525239" y="-490933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31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2BBDB0AB-A2D1-4354-8C2E-C0D527D39657}"/>
                </a:ext>
              </a:extLst>
            </p:cNvPr>
            <p:cNvSpPr txBox="1"/>
            <p:nvPr/>
          </p:nvSpPr>
          <p:spPr>
            <a:xfrm>
              <a:off x="13555767" y="-106297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41</a:t>
              </a:r>
            </a:p>
          </p:txBody>
        </p:sp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28920E56-A3E4-4BF7-9A71-1C289F17032F}"/>
              </a:ext>
            </a:extLst>
          </p:cNvPr>
          <p:cNvGrpSpPr/>
          <p:nvPr/>
        </p:nvGrpSpPr>
        <p:grpSpPr>
          <a:xfrm>
            <a:off x="7337495" y="-2763688"/>
            <a:ext cx="3384376" cy="2623228"/>
            <a:chOff x="7337495" y="-2763688"/>
            <a:chExt cx="3384376" cy="2623228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59B00F1F-ECD3-481C-8B65-816572FBE484}"/>
                </a:ext>
              </a:extLst>
            </p:cNvPr>
            <p:cNvCxnSpPr/>
            <p:nvPr/>
          </p:nvCxnSpPr>
          <p:spPr bwMode="auto">
            <a:xfrm>
              <a:off x="7337495" y="-2372708"/>
              <a:ext cx="33843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3F226ABA-0384-48FD-B23C-C8740B40E082}"/>
                </a:ext>
              </a:extLst>
            </p:cNvPr>
            <p:cNvCxnSpPr/>
            <p:nvPr/>
          </p:nvCxnSpPr>
          <p:spPr bwMode="auto">
            <a:xfrm>
              <a:off x="8417615" y="-2732748"/>
              <a:ext cx="0" cy="2592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FF79C315-1847-41CD-B84C-9B192DA03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3759" y="-2732748"/>
              <a:ext cx="0" cy="25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1DEB8199-5DF3-4E48-BCD8-FF4A81412C89}"/>
                </a:ext>
              </a:extLst>
            </p:cNvPr>
            <p:cNvSpPr txBox="1"/>
            <p:nvPr/>
          </p:nvSpPr>
          <p:spPr>
            <a:xfrm>
              <a:off x="7556724" y="-2762741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Config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87AC78D1-3D5E-454D-88F2-501E7220233A}"/>
                </a:ext>
              </a:extLst>
            </p:cNvPr>
            <p:cNvSpPr txBox="1"/>
            <p:nvPr/>
          </p:nvSpPr>
          <p:spPr>
            <a:xfrm>
              <a:off x="8589678" y="-2763688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Number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80B5CEE-2F49-4FA5-8D2B-6FD0601C263E}"/>
                </a:ext>
              </a:extLst>
            </p:cNvPr>
            <p:cNvSpPr txBox="1"/>
            <p:nvPr/>
          </p:nvSpPr>
          <p:spPr>
            <a:xfrm>
              <a:off x="9813931" y="-276368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Load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E27785B-8DE8-43A5-88DC-D3EA7E965E73}"/>
                </a:ext>
              </a:extLst>
            </p:cNvPr>
            <p:cNvSpPr txBox="1"/>
            <p:nvPr/>
          </p:nvSpPr>
          <p:spPr>
            <a:xfrm>
              <a:off x="7553519" y="-230953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(1,1,1)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856A777F-59AB-455E-8511-804C760EBCAB}"/>
                </a:ext>
              </a:extLst>
            </p:cNvPr>
            <p:cNvSpPr txBox="1"/>
            <p:nvPr/>
          </p:nvSpPr>
          <p:spPr>
            <a:xfrm>
              <a:off x="7546911" y="-1956437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(1,2,1)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68BC8DC-A4E4-4D07-8CBF-5A288090002F}"/>
                </a:ext>
              </a:extLst>
            </p:cNvPr>
            <p:cNvSpPr txBox="1"/>
            <p:nvPr/>
          </p:nvSpPr>
          <p:spPr>
            <a:xfrm>
              <a:off x="7553518" y="-1617883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(1,1,2)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9F1D5E25-B440-4FFC-AB08-DB0DE58E44EF}"/>
                </a:ext>
              </a:extLst>
            </p:cNvPr>
            <p:cNvSpPr txBox="1"/>
            <p:nvPr/>
          </p:nvSpPr>
          <p:spPr>
            <a:xfrm>
              <a:off x="7546911" y="-1252081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(1,1,3)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66F32A1-9DF9-43EE-93BC-C9FC7441CA48}"/>
                </a:ext>
              </a:extLst>
            </p:cNvPr>
            <p:cNvSpPr txBox="1"/>
            <p:nvPr/>
          </p:nvSpPr>
          <p:spPr>
            <a:xfrm>
              <a:off x="7546911" y="-867445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(2,1,3)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40ECE3BF-A723-4F66-8FE3-826277D6C06C}"/>
                </a:ext>
              </a:extLst>
            </p:cNvPr>
            <p:cNvSpPr txBox="1"/>
            <p:nvPr/>
          </p:nvSpPr>
          <p:spPr>
            <a:xfrm>
              <a:off x="9950186" y="-23095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7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6FCAD989-28AF-499D-952E-C74382666387}"/>
                </a:ext>
              </a:extLst>
            </p:cNvPr>
            <p:cNvSpPr txBox="1"/>
            <p:nvPr/>
          </p:nvSpPr>
          <p:spPr>
            <a:xfrm>
              <a:off x="9887529" y="-195011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DF4CE32C-81B5-4756-A83E-4C56524BC666}"/>
                </a:ext>
              </a:extLst>
            </p:cNvPr>
            <p:cNvSpPr txBox="1"/>
            <p:nvPr/>
          </p:nvSpPr>
          <p:spPr>
            <a:xfrm>
              <a:off x="9893280" y="-161817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255C11DB-0F10-467D-9DD5-A2DD35919E85}"/>
                </a:ext>
              </a:extLst>
            </p:cNvPr>
            <p:cNvSpPr txBox="1"/>
            <p:nvPr/>
          </p:nvSpPr>
          <p:spPr>
            <a:xfrm>
              <a:off x="9893280" y="-1252081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31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4A71A056-60D2-4411-9CF9-4B7F10EE6D55}"/>
                </a:ext>
              </a:extLst>
            </p:cNvPr>
            <p:cNvSpPr txBox="1"/>
            <p:nvPr/>
          </p:nvSpPr>
          <p:spPr>
            <a:xfrm>
              <a:off x="9923808" y="-867445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41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C1BB4AF2-1805-4D92-9E30-C8D0B18B8200}"/>
                </a:ext>
              </a:extLst>
            </p:cNvPr>
            <p:cNvSpPr txBox="1"/>
            <p:nvPr/>
          </p:nvSpPr>
          <p:spPr>
            <a:xfrm>
              <a:off x="8875219" y="-23095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8CA83868-FAEE-49C6-8C8E-8E2CD27E3FFF}"/>
                </a:ext>
              </a:extLst>
            </p:cNvPr>
            <p:cNvSpPr txBox="1"/>
            <p:nvPr/>
          </p:nvSpPr>
          <p:spPr>
            <a:xfrm>
              <a:off x="8893513" y="-19564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2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FDDA3E80-4C63-4EFF-B6D7-3B4F1DBD86D4}"/>
                </a:ext>
              </a:extLst>
            </p:cNvPr>
            <p:cNvSpPr txBox="1"/>
            <p:nvPr/>
          </p:nvSpPr>
          <p:spPr>
            <a:xfrm>
              <a:off x="8893546" y="-16238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2</a:t>
              </a: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9572780A-B576-4E1D-8BB6-A71F2FDE2924}"/>
                </a:ext>
              </a:extLst>
            </p:cNvPr>
            <p:cNvSpPr txBox="1"/>
            <p:nvPr/>
          </p:nvSpPr>
          <p:spPr>
            <a:xfrm>
              <a:off x="8899254" y="-12577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9E598159-CE92-4AA1-A962-7FE4ABC9E16C}"/>
                </a:ext>
              </a:extLst>
            </p:cNvPr>
            <p:cNvSpPr txBox="1"/>
            <p:nvPr/>
          </p:nvSpPr>
          <p:spPr>
            <a:xfrm>
              <a:off x="8893513" y="-86744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</a:t>
              </a:r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1CECC5D7-E791-42DA-A90F-56209338E696}"/>
              </a:ext>
            </a:extLst>
          </p:cNvPr>
          <p:cNvGrpSpPr/>
          <p:nvPr/>
        </p:nvGrpSpPr>
        <p:grpSpPr>
          <a:xfrm>
            <a:off x="1991544" y="-2832926"/>
            <a:ext cx="3865966" cy="2623228"/>
            <a:chOff x="6855905" y="-2763688"/>
            <a:chExt cx="3865966" cy="2623228"/>
          </a:xfrm>
        </p:grpSpPr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0618FF27-856E-4F19-AF37-4073A7F8FB91}"/>
                </a:ext>
              </a:extLst>
            </p:cNvPr>
            <p:cNvCxnSpPr/>
            <p:nvPr/>
          </p:nvCxnSpPr>
          <p:spPr bwMode="auto">
            <a:xfrm>
              <a:off x="7337495" y="-2372708"/>
              <a:ext cx="33843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2AAE6395-F924-43BE-A5DA-9091C9E82CAB}"/>
                </a:ext>
              </a:extLst>
            </p:cNvPr>
            <p:cNvCxnSpPr/>
            <p:nvPr/>
          </p:nvCxnSpPr>
          <p:spPr bwMode="auto">
            <a:xfrm>
              <a:off x="8417615" y="-2732748"/>
              <a:ext cx="0" cy="2592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B4CCE3F6-23F1-4663-B34F-2C92570906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3759" y="-2732748"/>
              <a:ext cx="0" cy="259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19639BC1-D0A7-4E09-A61C-298169CCE678}"/>
                </a:ext>
              </a:extLst>
            </p:cNvPr>
            <p:cNvSpPr txBox="1"/>
            <p:nvPr/>
          </p:nvSpPr>
          <p:spPr>
            <a:xfrm>
              <a:off x="7556724" y="-2762741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Config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111" name="Textfeld 110">
              <a:extLst>
                <a:ext uri="{FF2B5EF4-FFF2-40B4-BE49-F238E27FC236}">
                  <a16:creationId xmlns:a16="http://schemas.microsoft.com/office/drawing/2014/main" id="{352890E1-48F9-461A-9CC9-BED6C302E0BF}"/>
                </a:ext>
              </a:extLst>
            </p:cNvPr>
            <p:cNvSpPr txBox="1"/>
            <p:nvPr/>
          </p:nvSpPr>
          <p:spPr>
            <a:xfrm>
              <a:off x="8589678" y="-2763688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 err="1">
                  <a:latin typeface="+mn-lt"/>
                </a:rPr>
                <a:t>Number</a:t>
              </a:r>
              <a:endParaRPr lang="de-DE" sz="1600" b="0" dirty="0">
                <a:latin typeface="+mn-lt"/>
              </a:endParaRPr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24A1086E-C2BD-4FBD-A797-4E907FDA5700}"/>
                </a:ext>
              </a:extLst>
            </p:cNvPr>
            <p:cNvSpPr txBox="1"/>
            <p:nvPr/>
          </p:nvSpPr>
          <p:spPr>
            <a:xfrm>
              <a:off x="9813931" y="-2763688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Load</a:t>
              </a:r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AAB41553-CF7B-4669-B86D-42D621558306}"/>
                </a:ext>
              </a:extLst>
            </p:cNvPr>
            <p:cNvSpPr txBox="1"/>
            <p:nvPr/>
          </p:nvSpPr>
          <p:spPr>
            <a:xfrm>
              <a:off x="7553519" y="-2309539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(1,1,1)</a:t>
              </a: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FAD612AD-2F55-4DD2-B2C3-2E451E490BD0}"/>
                </a:ext>
              </a:extLst>
            </p:cNvPr>
            <p:cNvSpPr txBox="1"/>
            <p:nvPr/>
          </p:nvSpPr>
          <p:spPr>
            <a:xfrm>
              <a:off x="6855905" y="-1956437"/>
              <a:ext cx="1470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(1,2,1),</a:t>
              </a:r>
              <a:r>
                <a:rPr lang="de-DE" sz="1600" b="0" dirty="0"/>
                <a:t> </a:t>
              </a:r>
              <a:r>
                <a:rPr lang="de-DE" sz="1600" b="0" dirty="0">
                  <a:latin typeface="+mn-lt"/>
                </a:rPr>
                <a:t>(1,1,2)</a:t>
              </a:r>
            </a:p>
          </p:txBody>
        </p: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50078901-5736-4F02-89B5-6E253B79C27A}"/>
                </a:ext>
              </a:extLst>
            </p:cNvPr>
            <p:cNvSpPr txBox="1"/>
            <p:nvPr/>
          </p:nvSpPr>
          <p:spPr>
            <a:xfrm>
              <a:off x="7553518" y="-1617883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(1,1,3)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02EE2E11-9FC9-46FC-9DB4-6315997196DB}"/>
                </a:ext>
              </a:extLst>
            </p:cNvPr>
            <p:cNvSpPr txBox="1"/>
            <p:nvPr/>
          </p:nvSpPr>
          <p:spPr>
            <a:xfrm>
              <a:off x="7546911" y="-1252081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(2,1,3)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0FF2A1D9-150E-4DC4-A83A-89B0540CEAE6}"/>
                </a:ext>
              </a:extLst>
            </p:cNvPr>
            <p:cNvSpPr txBox="1"/>
            <p:nvPr/>
          </p:nvSpPr>
          <p:spPr>
            <a:xfrm>
              <a:off x="9950186" y="-23095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7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8760E2E0-0BDF-4559-B08D-C585BD8F8937}"/>
                </a:ext>
              </a:extLst>
            </p:cNvPr>
            <p:cNvSpPr txBox="1"/>
            <p:nvPr/>
          </p:nvSpPr>
          <p:spPr>
            <a:xfrm>
              <a:off x="9887529" y="-195011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19</a:t>
              </a:r>
            </a:p>
          </p:txBody>
        </p:sp>
        <p:sp>
          <p:nvSpPr>
            <p:cNvPr id="120" name="Textfeld 119">
              <a:extLst>
                <a:ext uri="{FF2B5EF4-FFF2-40B4-BE49-F238E27FC236}">
                  <a16:creationId xmlns:a16="http://schemas.microsoft.com/office/drawing/2014/main" id="{202DCDE0-BC6B-4AA4-85ED-72D256637497}"/>
                </a:ext>
              </a:extLst>
            </p:cNvPr>
            <p:cNvSpPr txBox="1"/>
            <p:nvPr/>
          </p:nvSpPr>
          <p:spPr>
            <a:xfrm>
              <a:off x="9893280" y="-161817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31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91E42390-1A63-4F97-BA58-F94950638EB6}"/>
                </a:ext>
              </a:extLst>
            </p:cNvPr>
            <p:cNvSpPr txBox="1"/>
            <p:nvPr/>
          </p:nvSpPr>
          <p:spPr>
            <a:xfrm>
              <a:off x="9893280" y="-1252081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41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F7C7EDD5-61F8-48E6-9DA2-4F366A608684}"/>
                </a:ext>
              </a:extLst>
            </p:cNvPr>
            <p:cNvSpPr txBox="1"/>
            <p:nvPr/>
          </p:nvSpPr>
          <p:spPr>
            <a:xfrm>
              <a:off x="8875219" y="-23095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1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ABB101E1-58A0-4745-A98D-85A53DFB21C8}"/>
                </a:ext>
              </a:extLst>
            </p:cNvPr>
            <p:cNvSpPr txBox="1"/>
            <p:nvPr/>
          </p:nvSpPr>
          <p:spPr>
            <a:xfrm>
              <a:off x="8893513" y="-195643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2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833AD9A-F8FB-4A55-B71F-9A4DA20D28EE}"/>
                </a:ext>
              </a:extLst>
            </p:cNvPr>
            <p:cNvSpPr txBox="1"/>
            <p:nvPr/>
          </p:nvSpPr>
          <p:spPr>
            <a:xfrm>
              <a:off x="8893546" y="-162380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3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5E8DDBF2-A02C-4BF4-A389-1F8186F318E1}"/>
                </a:ext>
              </a:extLst>
            </p:cNvPr>
            <p:cNvSpPr txBox="1"/>
            <p:nvPr/>
          </p:nvSpPr>
          <p:spPr>
            <a:xfrm>
              <a:off x="8899254" y="-12577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0" dirty="0">
                  <a:latin typeface="+mn-lt"/>
                </a:rPr>
                <a:t>4</a:t>
              </a:r>
            </a:p>
          </p:txBody>
        </p:sp>
      </p:grpSp>
      <p:sp>
        <p:nvSpPr>
          <p:cNvPr id="128" name="Text Placeholder 6">
            <a:extLst>
              <a:ext uri="{FF2B5EF4-FFF2-40B4-BE49-F238E27FC236}">
                <a16:creationId xmlns:a16="http://schemas.microsoft.com/office/drawing/2014/main" id="{3E5C5A61-6330-4046-A653-1E04566D12D0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dirty="0">
                <a:solidFill>
                  <a:schemeClr val="tx1"/>
                </a:solidFill>
              </a:rPr>
              <a:t>Approach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29" name="Eingekerbter Richtungspfeil 11">
            <a:extLst>
              <a:ext uri="{FF2B5EF4-FFF2-40B4-BE49-F238E27FC236}">
                <a16:creationId xmlns:a16="http://schemas.microsoft.com/office/drawing/2014/main" id="{92BF31A7-9EA8-42D5-8559-4BCBA9F1502F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0" name="Eingekerbter Richtungspfeil 11">
            <a:extLst>
              <a:ext uri="{FF2B5EF4-FFF2-40B4-BE49-F238E27FC236}">
                <a16:creationId xmlns:a16="http://schemas.microsoft.com/office/drawing/2014/main" id="{8CCA20BF-67D0-4482-A6BC-2E683DF05C03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1" name="Eingekerbter Richtungspfeil 11">
            <a:extLst>
              <a:ext uri="{FF2B5EF4-FFF2-40B4-BE49-F238E27FC236}">
                <a16:creationId xmlns:a16="http://schemas.microsoft.com/office/drawing/2014/main" id="{03FB4CEF-06AB-4562-90A0-05F43D068D06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93 -0.03171 L 0.39493 -0.03148 C 0.39649 -0.01805 0.39727 -0.00555 0.40014 0.00718 C 0.40144 0.01273 0.40495 0.025 0.40691 0.03218 L 0.40795 0.03588 C 0.40834 0.03727 0.40886 0.03843 0.40899 0.03958 C 0.40925 0.04051 0.40938 0.04144 0.40951 0.04236 C 0.41003 0.04537 0.41003 0.04792 0.41055 0.0507 C 0.41107 0.05324 0.41172 0.05579 0.41211 0.0581 C 0.4129 0.06227 0.41355 0.0662 0.4142 0.07014 C 0.41524 0.07546 0.41641 0.08079 0.41732 0.08588 C 0.41941 0.09699 0.4211 0.11088 0.42253 0.12199 C 0.42383 0.13195 0.42487 0.15139 0.42514 0.15532 C 0.4254 0.17245 0.42644 0.18935 0.42566 0.20625 C 0.42487 0.22407 0.42227 0.24167 0.42045 0.25903 C 0.42032 0.26042 0.42019 0.26157 0.41993 0.26273 C 0.4181 0.28009 0.41615 0.29745 0.4142 0.31435 C 0.41355 0.3331 0.41277 0.35139 0.41211 0.36991 C 0.41159 0.38727 0.4112 0.42269 0.41003 0.44329 C 0.40977 0.44907 0.40899 0.45486 0.40847 0.46088 C 0.40795 0.48287 0.40847 0.47593 0.40639 0.49792 C 0.40599 0.50301 0.40586 0.50857 0.40482 0.51366 C 0.40404 0.51782 0.40066 0.52778 0.39857 0.53218 C 0.39779 0.5338 0.39675 0.53495 0.39597 0.53681 C 0.39506 0.53935 0.39428 0.54236 0.39336 0.54514 C 0.39232 0.56366 0.39349 0.54792 0.39232 0.5581 C 0.39219 0.55972 0.39219 0.56181 0.3918 0.56366 C 0.39154 0.56574 0.39076 0.56782 0.39024 0.57014 C 0.38868 0.57894 0.38881 0.58032 0.38829 0.58866 C 0.38842 0.59282 0.38842 0.59722 0.38868 0.60162 C 0.38894 0.60347 0.38946 0.60532 0.38972 0.60718 C 0.39037 0.61019 0.39037 0.60995 0.39076 0.61366 C 0.39141 0.61782 0.39128 0.61782 0.3918 0.62199 C 0.39206 0.62292 0.39232 0.62477 0.39232 0.625 " pathEditMode="relative" rAng="0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328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419 L -0.00312 -0.04167 C -0.00156 -0.02824 -0.00078 -0.01574 0.00209 -0.00301 C 0.00339 0.00254 0.00691 0.01481 0.00886 0.02199 L 0.0099 0.02569 C 0.01029 0.02708 0.01081 0.02824 0.01094 0.02939 C 0.0112 0.03032 0.01133 0.03125 0.01146 0.03217 C 0.01198 0.03518 0.01198 0.03773 0.01251 0.04051 C 0.01303 0.04305 0.01368 0.0456 0.01407 0.04791 C 0.01485 0.05208 0.0155 0.05601 0.01615 0.05995 C 0.01719 0.06527 0.01836 0.0706 0.01928 0.07569 C 0.02136 0.0868 0.02305 0.10069 0.02448 0.1118 C 0.02579 0.12176 0.02683 0.1412 0.02709 0.14513 C 0.02735 0.16226 0.02839 0.17916 0.02761 0.19606 C 0.02683 0.21388 0.02422 0.23148 0.0224 0.24884 C 0.02227 0.25023 0.02214 0.25138 0.02188 0.25254 C 0.02006 0.2699 0.0181 0.28726 0.01615 0.30416 C 0.0155 0.32291 0.01472 0.3412 0.01407 0.35972 C 0.01355 0.37708 0.01316 0.41273 0.01198 0.4331 C 0.01172 0.43888 0.01094 0.44467 0.01042 0.45069 C 0.0099 0.47268 0.01042 0.46574 0.00834 0.48773 C 0.00795 0.49282 0.00782 0.49838 0.00678 0.50347 C 0.00599 0.50763 0.00261 0.51759 0.00053 0.52199 C -0.00026 0.52361 -0.0013 0.52476 -0.00208 0.52662 C -0.00299 0.52916 -0.00377 0.53217 -0.00468 0.53495 C -0.00572 0.55347 -0.00455 0.53773 -0.00572 0.54791 C -0.00585 0.54953 -0.00585 0.55162 -0.00624 0.55347 C -0.00651 0.55555 -0.00729 0.55763 -0.00781 0.55995 C -0.00937 0.56875 -0.00924 0.57013 -0.00976 0.57847 C -0.00963 0.58263 -0.00963 0.58703 -0.00937 0.59143 C -0.00911 0.59328 -0.00859 0.59513 -0.00833 0.59699 C -0.00768 0.6 -0.00768 0.59976 -0.00729 0.60347 C -0.00664 0.60763 -0.00677 0.60763 -0.00624 0.6118 C -0.00598 0.61273 -0.00572 0.61458 -0.00572 0.61481 " pathEditMode="relative" rAng="0" ptsTypes="AAAAAAAAAAAAAAAAAAAAAAAAAAAAAAAAAA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328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-0.13542 L -0.06198 -0.13565 C -0.0642 -0.13658 -0.06628 -0.1375 -0.06849 -0.1382 C -0.07214 -0.13959 -0.07578 -0.14074 -0.07982 -0.1419 C -0.09571 -0.14607 -0.10196 -0.14792 -0.11693 -0.15139 C -0.12214 -0.15255 -0.12774 -0.15348 -0.13269 -0.15463 C -0.1362 -0.15556 -0.13946 -0.15625 -0.14271 -0.15718 C -0.14688 -0.15834 -0.15065 -0.15949 -0.15495 -0.16042 C -0.15769 -0.16112 -0.16068 -0.16135 -0.16341 -0.16181 C -0.16407 -0.16204 -0.16446 -0.16204 -0.16485 -0.16227 C -0.16563 -0.16227 -0.16654 -0.16227 -0.16719 -0.1625 C -0.18933 -0.16621 -0.18841 -0.16598 -0.20925 -0.17037 C -0.21615 -0.17176 -0.22331 -0.17292 -0.22956 -0.17454 C -0.24948 -0.1794 -0.24128 -0.17848 -0.25039 -0.1794 C -0.26159 -0.18172 -0.2724 -0.18426 -0.28334 -0.18658 C -0.28399 -0.18658 -0.28503 -0.18658 -0.28568 -0.18681 C -0.2862 -0.18681 -0.2862 -0.18704 -0.28659 -0.18727 C -0.29349 -0.18866 -0.30052 -0.19005 -0.30729 -0.19167 C -0.31081 -0.19237 -0.31381 -0.19352 -0.31784 -0.19399 C -0.3237 -0.19468 -0.31706 -0.19375 -0.33086 -0.19653 C -0.33477 -0.19723 -0.33854 -0.19815 -0.34258 -0.19885 C -0.34961 -0.19977 -0.35703 -0.20047 -0.36394 -0.20139 C -0.37722 -0.20324 -0.36914 -0.20232 -0.37943 -0.20348 C -0.38021 -0.20348 -0.38125 -0.20371 -0.38203 -0.20394 C -0.38464 -0.20463 -0.38216 -0.20417 -0.38477 -0.20463 C -0.38555 -0.20487 -0.3862 -0.2051 -0.38685 -0.20533 C -0.38789 -0.20533 -0.38868 -0.20556 -0.38933 -0.20579 C -0.39089 -0.20602 -0.39245 -0.20672 -0.39375 -0.20718 C -0.39466 -0.20741 -0.39558 -0.20787 -0.39649 -0.20811 C -0.39701 -0.20834 -0.3974 -0.20834 -0.39792 -0.20857 C -0.39831 -0.20857 -0.3987 -0.20857 -0.39909 -0.2088 C -0.40508 -0.21065 -0.40065 -0.20926 -0.40547 -0.21042 C -0.40873 -0.21112 -0.40664 -0.21088 -0.40925 -0.21112 C -0.41146 -0.21227 -0.41003 -0.21181 -0.41237 -0.21227 C -0.41354 -0.21343 -0.41198 -0.21204 -0.41368 -0.2132 C -0.41394 -0.21343 -0.41407 -0.21343 -0.41407 -0.21366 C -0.41498 -0.21436 -0.41498 -0.21389 -0.41498 -0.21412 " pathEditMode="relative" rAng="0" ptsTypes="AAAAAAAAAAAAAAAAAAAAAAAAAAAAAAAAAAA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39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-0.13542 L -0.06198 -0.13496 C -0.06406 -0.12755 -0.06601 -0.11968 -0.06823 -0.11297 C -0.07174 -0.10232 -0.07526 -0.09237 -0.07916 -0.08334 C -0.09453 -0.04931 -0.10052 -0.0338 -0.1151 -0.00672 C -0.12005 0.00277 -0.12552 0.01041 -0.13033 0.02037 C -0.13372 0.02708 -0.13684 0.03356 -0.13997 0.0405 C -0.14401 0.04953 -0.14765 0.05972 -0.15182 0.06805 C -0.15442 0.07268 -0.15742 0.07546 -0.16002 0.07963 C -0.16067 0.08032 -0.16106 0.08125 -0.16145 0.08171 C -0.16211 0.08287 -0.16302 0.0831 -0.16367 0.08425 C -0.18502 0.11458 -0.18424 0.11296 -0.20429 0.14791 C -0.21106 0.15902 -0.21796 0.16851 -0.22395 0.18171 C -0.24323 0.22245 -0.23528 0.21481 -0.24414 0.22314 C -0.25494 0.24189 -0.26536 0.26203 -0.27604 0.28078 C -0.27669 0.28148 -0.2776 0.28078 -0.27825 0.28194 C -0.27877 0.28263 -0.27877 0.28472 -0.27916 0.28564 C -0.2858 0.29791 -0.29257 0.30972 -0.29921 0.32222 C -0.3026 0.32824 -0.30546 0.3375 -0.30937 0.34097 C -0.3151 0.34606 -0.30859 0.33981 -0.322 0.36226 C -0.32578 0.36805 -0.32942 0.375 -0.33333 0.37986 C -0.3401 0.38819 -0.34726 0.39467 -0.3539 0.40231 C -0.36679 0.41643 -0.35898 0.40949 -0.36888 0.41759 C -0.36966 0.41921 -0.3707 0.4206 -0.37148 0.42245 C -0.37395 0.42731 -0.37161 0.42476 -0.37408 0.42708 C -0.37487 0.42893 -0.37552 0.43125 -0.37617 0.4331 C -0.37708 0.43425 -0.37786 0.43472 -0.37851 0.43657 C -0.38007 0.44004 -0.38151 0.44398 -0.38281 0.44838 C -0.38372 0.45092 -0.3845 0.4537 -0.38541 0.45648 C -0.38593 0.45787 -0.38632 0.45902 -0.38684 0.46018 C -0.38724 0.46064 -0.38763 0.46064 -0.38802 0.46134 C -0.39375 0.47638 -0.38945 0.46574 -0.39414 0.47546 C -0.39726 0.48125 -0.39531 0.47893 -0.39778 0.48125 C -0.39987 0.48958 -0.39856 0.48657 -0.40078 0.49074 C -0.40195 0.49953 -0.40039 0.48842 -0.40208 0.49791 C -0.40234 0.49884 -0.40247 0.50023 -0.40247 0.50138 C -0.40338 0.50648 -0.40338 0.50277 -0.40338 0.50625 " pathEditMode="relative" rAng="0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15C5A-1088-4FB7-A7A7-FBA013DC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System Analysis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2299BB-0B34-48DC-AC3E-5226EBBA4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Multi-hill-climber (MHC) vs. </a:t>
            </a:r>
            <a:r>
              <a:rPr lang="en-US" dirty="0"/>
              <a:t>Strength Pareto Evolutionary Algorithm 2 (SPEA2)</a:t>
            </a:r>
            <a:endParaRPr lang="en-GB" dirty="0"/>
          </a:p>
          <a:p>
            <a:endParaRPr lang="en-GB" dirty="0"/>
          </a:p>
          <a:p>
            <a:r>
              <a:rPr lang="en-GB" dirty="0"/>
              <a:t>Simulated application</a:t>
            </a:r>
          </a:p>
          <a:p>
            <a:pPr lvl="1"/>
            <a:r>
              <a:rPr lang="en-GB" dirty="0"/>
              <a:t>3 Tiers</a:t>
            </a:r>
          </a:p>
          <a:p>
            <a:pPr lvl="1"/>
            <a:r>
              <a:rPr lang="en-GB" dirty="0"/>
              <a:t>Up to 10 VMs each</a:t>
            </a:r>
          </a:p>
          <a:p>
            <a:pPr lvl="1"/>
            <a:r>
              <a:rPr lang="en-GB" dirty="0"/>
              <a:t>1000 possible configurations</a:t>
            </a:r>
          </a:p>
          <a:p>
            <a:pPr lvl="1"/>
            <a:endParaRPr lang="en-GB" dirty="0"/>
          </a:p>
          <a:p>
            <a:r>
              <a:rPr lang="en-GB" dirty="0"/>
              <a:t>Real web application (</a:t>
            </a:r>
            <a:r>
              <a:rPr lang="en-GB" dirty="0" err="1"/>
              <a:t>CoCoNut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Web, business, and data tier</a:t>
            </a:r>
          </a:p>
          <a:p>
            <a:pPr lvl="1"/>
            <a:r>
              <a:rPr lang="en-GB" dirty="0"/>
              <a:t>Up to 4 VMs each</a:t>
            </a:r>
          </a:p>
          <a:p>
            <a:pPr lvl="1"/>
            <a:r>
              <a:rPr lang="en-GB" dirty="0"/>
              <a:t>64 possible configurations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39473BC-A05F-432B-91F0-924F3110D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20189"/>
              </p:ext>
            </p:extLst>
          </p:nvPr>
        </p:nvGraphicFramePr>
        <p:xfrm>
          <a:off x="4943872" y="2036438"/>
          <a:ext cx="698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879">
                  <a:extLst>
                    <a:ext uri="{9D8B030D-6E8A-4147-A177-3AD203B41FA5}">
                      <a16:colId xmlns:a16="http://schemas.microsoft.com/office/drawing/2014/main" val="235270649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7839886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6823514"/>
                    </a:ext>
                  </a:extLst>
                </a:gridCol>
                <a:gridCol w="1458657">
                  <a:extLst>
                    <a:ext uri="{9D8B030D-6E8A-4147-A177-3AD203B41FA5}">
                      <a16:colId xmlns:a16="http://schemas.microsoft.com/office/drawing/2014/main" val="3891526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True Positiv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False</a:t>
                      </a:r>
                      <a:r>
                        <a:rPr lang="de-DE" dirty="0"/>
                        <a:t> Positiv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  <a:r>
                        <a:rPr lang="de-DE" dirty="0" err="1"/>
                        <a:t>Searches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3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6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0721"/>
                  </a:ext>
                </a:extLst>
              </a:tr>
            </a:tbl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0419B6-62C0-4F59-898F-923D8A80D275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0D4EEC23-38A3-4AE1-9757-C9919EED267D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2C15031C-32F5-48D9-826E-76363B5C86F5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ingekerbter Richtungspfeil 11">
            <a:extLst>
              <a:ext uri="{FF2B5EF4-FFF2-40B4-BE49-F238E27FC236}">
                <a16:creationId xmlns:a16="http://schemas.microsoft.com/office/drawing/2014/main" id="{1FDF4E42-60AE-4A8B-A6FF-745F180302B5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65E92F0-F8C7-4B32-936C-C10022E23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371"/>
              </p:ext>
            </p:extLst>
          </p:nvPr>
        </p:nvGraphicFramePr>
        <p:xfrm>
          <a:off x="4943872" y="4476720"/>
          <a:ext cx="698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879">
                  <a:extLst>
                    <a:ext uri="{9D8B030D-6E8A-4147-A177-3AD203B41FA5}">
                      <a16:colId xmlns:a16="http://schemas.microsoft.com/office/drawing/2014/main" val="235270649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78398861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6823514"/>
                    </a:ext>
                  </a:extLst>
                </a:gridCol>
                <a:gridCol w="1458657">
                  <a:extLst>
                    <a:ext uri="{9D8B030D-6E8A-4147-A177-3AD203B41FA5}">
                      <a16:colId xmlns:a16="http://schemas.microsoft.com/office/drawing/2014/main" val="3891526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True Positiv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False</a:t>
                      </a:r>
                      <a:r>
                        <a:rPr lang="de-DE" dirty="0"/>
                        <a:t> Positiv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  <a:r>
                        <a:rPr lang="de-DE" dirty="0" err="1"/>
                        <a:t>Searches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93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6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8BEB59-170C-47CF-A5A6-BB60C5EE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EEC4BB-9278-4CA1-B797-24047DD39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9" b="19920"/>
          <a:stretch/>
        </p:blipFill>
        <p:spPr>
          <a:xfrm>
            <a:off x="407368" y="1124744"/>
            <a:ext cx="11705885" cy="4608512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0EA431F-930C-4C4F-9A2B-5BE37F983F73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552728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b="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6" name="Eingekerbter Richtungspfeil 11">
            <a:extLst>
              <a:ext uri="{FF2B5EF4-FFF2-40B4-BE49-F238E27FC236}">
                <a16:creationId xmlns:a16="http://schemas.microsoft.com/office/drawing/2014/main" id="{021116B9-4C9B-4E2E-B9D5-EB032068493C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ingekerbter Richtungspfeil 11">
            <a:extLst>
              <a:ext uri="{FF2B5EF4-FFF2-40B4-BE49-F238E27FC236}">
                <a16:creationId xmlns:a16="http://schemas.microsoft.com/office/drawing/2014/main" id="{6819D49B-0CA1-4EF7-8608-86F5E49F981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ingekerbter Richtungspfeil 11">
            <a:extLst>
              <a:ext uri="{FF2B5EF4-FFF2-40B4-BE49-F238E27FC236}">
                <a16:creationId xmlns:a16="http://schemas.microsoft.com/office/drawing/2014/main" id="{06FA5C9D-00B9-495C-9391-9894C79AE373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6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275CE-6BEF-4A67-B6EC-6013C904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3C1EB9-A946-4F5C-B4B5-C117BE24B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Further metrics besides single tier?</a:t>
            </a:r>
          </a:p>
          <a:p>
            <a:pPr lvl="1"/>
            <a:r>
              <a:rPr lang="en-GB" dirty="0"/>
              <a:t>Sum of all tiers?</a:t>
            </a:r>
          </a:p>
          <a:p>
            <a:pPr lvl="1"/>
            <a:r>
              <a:rPr lang="en-GB" dirty="0"/>
              <a:t>Distance/Deviation? </a:t>
            </a:r>
          </a:p>
          <a:p>
            <a:pPr lvl="2"/>
            <a:r>
              <a:rPr lang="en-GB" dirty="0"/>
              <a:t>Manhattan?</a:t>
            </a:r>
          </a:p>
          <a:p>
            <a:pPr lvl="2"/>
            <a:r>
              <a:rPr lang="en-GB" dirty="0"/>
              <a:t>Euclid?</a:t>
            </a:r>
          </a:p>
          <a:p>
            <a:pPr lvl="2"/>
            <a:r>
              <a:rPr lang="en-GB" dirty="0"/>
              <a:t>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to quantify not visited neighbours?</a:t>
            </a:r>
          </a:p>
          <a:p>
            <a:pPr lvl="1"/>
            <a:r>
              <a:rPr lang="en-GB" dirty="0"/>
              <a:t>E.g., (1,2,2) optimal, which one is worse?</a:t>
            </a:r>
          </a:p>
          <a:p>
            <a:pPr lvl="2"/>
            <a:r>
              <a:rPr lang="en-GB" dirty="0"/>
              <a:t>(2,1,2)</a:t>
            </a:r>
          </a:p>
          <a:p>
            <a:pPr lvl="2"/>
            <a:r>
              <a:rPr lang="en-GB" dirty="0"/>
              <a:t>(1,1,3)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fik 3" descr="Mozilla Firefox">
            <a:extLst>
              <a:ext uri="{FF2B5EF4-FFF2-40B4-BE49-F238E27FC236}">
                <a16:creationId xmlns:a16="http://schemas.microsoft.com/office/drawing/2014/main" id="{9186506A-1CCB-4C3A-B7D7-8399745F0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5424" r="71545" b="47505"/>
          <a:stretch/>
        </p:blipFill>
        <p:spPr>
          <a:xfrm>
            <a:off x="6312024" y="3212976"/>
            <a:ext cx="5113468" cy="2808312"/>
          </a:xfrm>
          <a:prstGeom prst="rect">
            <a:avLst/>
          </a:prstGeom>
        </p:spPr>
      </p:pic>
      <p:sp>
        <p:nvSpPr>
          <p:cNvPr id="5" name="Raute 4">
            <a:extLst>
              <a:ext uri="{FF2B5EF4-FFF2-40B4-BE49-F238E27FC236}">
                <a16:creationId xmlns:a16="http://schemas.microsoft.com/office/drawing/2014/main" id="{07F62990-B7FD-4A29-B2E2-A7546838488E}"/>
              </a:ext>
            </a:extLst>
          </p:cNvPr>
          <p:cNvSpPr/>
          <p:nvPr/>
        </p:nvSpPr>
        <p:spPr bwMode="auto">
          <a:xfrm>
            <a:off x="8324290" y="4632044"/>
            <a:ext cx="144016" cy="144016"/>
          </a:xfrm>
          <a:prstGeom prst="diamo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278300-C5E1-44A3-9065-E56A49F3B81A}"/>
              </a:ext>
            </a:extLst>
          </p:cNvPr>
          <p:cNvSpPr txBox="1"/>
          <p:nvPr/>
        </p:nvSpPr>
        <p:spPr>
          <a:xfrm>
            <a:off x="7616917" y="4365498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>
                <a:latin typeface="+mn-lt"/>
              </a:rPr>
              <a:t>(1,2,2)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B9FF84-E474-4D1A-8ED0-FA8F6E8DBDEF}"/>
              </a:ext>
            </a:extLst>
          </p:cNvPr>
          <p:cNvSpPr txBox="1"/>
          <p:nvPr/>
        </p:nvSpPr>
        <p:spPr>
          <a:xfrm>
            <a:off x="8089377" y="4177268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>
                <a:latin typeface="+mn-lt"/>
              </a:rPr>
              <a:t>(2,2,2)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A151AF-65A0-4F5D-B2DC-2031C80A2DD1}"/>
              </a:ext>
            </a:extLst>
          </p:cNvPr>
          <p:cNvSpPr txBox="1"/>
          <p:nvPr/>
        </p:nvSpPr>
        <p:spPr>
          <a:xfrm>
            <a:off x="8184232" y="4735112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+mn-lt"/>
              </a:rPr>
              <a:t>?</a:t>
            </a:r>
            <a:r>
              <a:rPr lang="de-DE" sz="1600" b="0" dirty="0">
                <a:latin typeface="+mn-lt"/>
              </a:rPr>
              <a:t> </a:t>
            </a:r>
            <a:r>
              <a:rPr lang="de-DE" sz="1600" dirty="0">
                <a:solidFill>
                  <a:srgbClr val="FF0000"/>
                </a:solidFill>
                <a:latin typeface="+mn-lt"/>
              </a:rPr>
              <a:t>(2,1,2)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1B55E2-8A3C-4DFD-8D85-72CAE440FD61}"/>
              </a:ext>
            </a:extLst>
          </p:cNvPr>
          <p:cNvSpPr txBox="1">
            <a:spLocks/>
          </p:cNvSpPr>
          <p:nvPr/>
        </p:nvSpPr>
        <p:spPr>
          <a:xfrm>
            <a:off x="2772014" y="6325741"/>
            <a:ext cx="6636354" cy="2675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–"/>
              <a:defRPr sz="1600">
                <a:solidFill>
                  <a:schemeClr val="tx2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63D79"/>
              </a:buClr>
              <a:buChar char=" 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400" b="0" dirty="0">
                <a:solidFill>
                  <a:schemeClr val="tx1"/>
                </a:solidFill>
              </a:rPr>
              <a:t>Motivation</a:t>
            </a:r>
            <a:r>
              <a:rPr lang="de-DE" sz="1400" b="0" dirty="0">
                <a:solidFill>
                  <a:srgbClr val="969696"/>
                </a:solidFill>
              </a:rPr>
              <a:t>		</a:t>
            </a:r>
            <a:r>
              <a:rPr lang="en-US" sz="1400" b="0" dirty="0">
                <a:solidFill>
                  <a:schemeClr val="tx1"/>
                </a:solidFill>
              </a:rPr>
              <a:t>Approach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de-DE" sz="1400" b="0" kern="1200" dirty="0">
                <a:solidFill>
                  <a:schemeClr val="tx1"/>
                </a:solidFill>
              </a:rPr>
              <a:t>Evaluation</a:t>
            </a:r>
            <a:r>
              <a:rPr lang="de-DE" sz="1400" b="0" kern="1200" dirty="0">
                <a:solidFill>
                  <a:srgbClr val="969696"/>
                </a:solidFill>
              </a:rPr>
              <a:t>		</a:t>
            </a:r>
            <a:r>
              <a:rPr lang="en-US" sz="1400" kern="12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0" name="Eingekerbter Richtungspfeil 11">
            <a:extLst>
              <a:ext uri="{FF2B5EF4-FFF2-40B4-BE49-F238E27FC236}">
                <a16:creationId xmlns:a16="http://schemas.microsoft.com/office/drawing/2014/main" id="{F7833EE6-92EA-4503-A536-DE92F9DA6DE7}"/>
              </a:ext>
            </a:extLst>
          </p:cNvPr>
          <p:cNvSpPr/>
          <p:nvPr/>
        </p:nvSpPr>
        <p:spPr>
          <a:xfrm>
            <a:off x="4079776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ingekerbter Richtungspfeil 11">
            <a:extLst>
              <a:ext uri="{FF2B5EF4-FFF2-40B4-BE49-F238E27FC236}">
                <a16:creationId xmlns:a16="http://schemas.microsoft.com/office/drawing/2014/main" id="{49C5FC43-659A-44DD-A68D-8C37E549B058}"/>
              </a:ext>
            </a:extLst>
          </p:cNvPr>
          <p:cNvSpPr/>
          <p:nvPr/>
        </p:nvSpPr>
        <p:spPr>
          <a:xfrm>
            <a:off x="5969130" y="6380935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ingekerbter Richtungspfeil 11">
            <a:extLst>
              <a:ext uri="{FF2B5EF4-FFF2-40B4-BE49-F238E27FC236}">
                <a16:creationId xmlns:a16="http://schemas.microsoft.com/office/drawing/2014/main" id="{55670FAC-24E6-4C58-A755-EFBA1890548D}"/>
              </a:ext>
            </a:extLst>
          </p:cNvPr>
          <p:cNvSpPr/>
          <p:nvPr/>
        </p:nvSpPr>
        <p:spPr>
          <a:xfrm>
            <a:off x="7836225" y="6380291"/>
            <a:ext cx="158496" cy="15849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F402CC-14C7-4E9C-A705-352425615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052395"/>
            <a:ext cx="3766939" cy="1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E_powerpoint_17">
  <a:themeElements>
    <a:clrScheme name="LS3 Sc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63D79"/>
      </a:accent1>
      <a:accent2>
        <a:srgbClr val="B92700"/>
      </a:accent2>
      <a:accent3>
        <a:srgbClr val="008439"/>
      </a:accent3>
      <a:accent4>
        <a:srgbClr val="B97000"/>
      </a:accent4>
      <a:accent5>
        <a:srgbClr val="D8DADC"/>
      </a:accent5>
      <a:accent6>
        <a:srgbClr val="3F3F3F"/>
      </a:accent6>
      <a:hlink>
        <a:srgbClr val="063D79"/>
      </a:hlink>
      <a:folHlink>
        <a:srgbClr val="D8DADC"/>
      </a:folHlink>
    </a:clrScheme>
    <a:fontScheme name="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dirty="0" err="1" smtClean="0">
            <a:latin typeface="+mn-lt"/>
          </a:defRPr>
        </a:defPPr>
      </a:lstStyle>
    </a:tx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s3_vorlage_2014.potx" id="{7053F244-DA52-431C-9276-C46F03955C2B}" vid="{1436A31C-46C0-4C65-BD2A-15BAD6252F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Breitbild</PresentationFormat>
  <Paragraphs>206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Arial (Textkörper)</vt:lpstr>
      <vt:lpstr>Arial Rounded MT Bold</vt:lpstr>
      <vt:lpstr>Cambria Math</vt:lpstr>
      <vt:lpstr>Times New Roman</vt:lpstr>
      <vt:lpstr>Wingdings</vt:lpstr>
      <vt:lpstr>SE_powerpoint_17</vt:lpstr>
      <vt:lpstr>Extending BUNGEE  Elasticity Benchmark for Multi-Tier Cloud Applications</vt:lpstr>
      <vt:lpstr>Motivation</vt:lpstr>
      <vt:lpstr>Elasticity Metrics</vt:lpstr>
      <vt:lpstr>Bungee Experiment Controller</vt:lpstr>
      <vt:lpstr>Problem &amp; Idea</vt:lpstr>
      <vt:lpstr>Approach</vt:lpstr>
      <vt:lpstr>Evaluation System Analysis</vt:lpstr>
      <vt:lpstr>Measurement</vt:lpstr>
      <vt:lpstr>Open Challenges</vt:lpstr>
      <vt:lpstr>In a Nutshell…</vt:lpstr>
      <vt:lpstr>Thank you for your attention</vt:lpstr>
      <vt:lpstr>Elasticity Metrics</vt:lpstr>
      <vt:lpstr>Multi-Hill-Climber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Lukas Iffländer</dc:creator>
  <cp:lastModifiedBy>anb36ym</cp:lastModifiedBy>
  <cp:revision>531</cp:revision>
  <cp:lastPrinted>2018-04-06T09:27:43Z</cp:lastPrinted>
  <dcterms:created xsi:type="dcterms:W3CDTF">2015-07-14T15:19:42Z</dcterms:created>
  <dcterms:modified xsi:type="dcterms:W3CDTF">2018-04-08T20:29:36Z</dcterms:modified>
</cp:coreProperties>
</file>