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330" r:id="rId2"/>
    <p:sldId id="366" r:id="rId3"/>
    <p:sldId id="367" r:id="rId4"/>
    <p:sldId id="356" r:id="rId5"/>
    <p:sldId id="372" r:id="rId6"/>
    <p:sldId id="369" r:id="rId7"/>
    <p:sldId id="361" r:id="rId8"/>
    <p:sldId id="362" r:id="rId9"/>
    <p:sldId id="370" r:id="rId10"/>
    <p:sldId id="373" r:id="rId11"/>
    <p:sldId id="365" r:id="rId12"/>
    <p:sldId id="376" r:id="rId13"/>
    <p:sldId id="381" r:id="rId14"/>
    <p:sldId id="385" r:id="rId15"/>
    <p:sldId id="377" r:id="rId16"/>
    <p:sldId id="378" r:id="rId17"/>
    <p:sldId id="380" r:id="rId18"/>
    <p:sldId id="386" r:id="rId19"/>
    <p:sldId id="387" r:id="rId20"/>
    <p:sldId id="371" r:id="rId21"/>
    <p:sldId id="388" r:id="rId22"/>
    <p:sldId id="389" r:id="rId23"/>
    <p:sldId id="382" r:id="rId24"/>
    <p:sldId id="359" r:id="rId25"/>
    <p:sldId id="383" r:id="rId26"/>
  </p:sldIdLst>
  <p:sldSz cx="12192000" cy="6858000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Iffländer" initials="LI" lastIdx="2" clrIdx="0">
    <p:extLst>
      <p:ext uri="{19B8F6BF-5375-455C-9EA6-DF929625EA0E}">
        <p15:presenceInfo xmlns:p15="http://schemas.microsoft.com/office/powerpoint/2012/main" userId="5d1ee3beb6b512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06AAB"/>
    <a:srgbClr val="29BA68"/>
    <a:srgbClr val="008439"/>
    <a:srgbClr val="8A8A8A"/>
    <a:srgbClr val="B97000"/>
    <a:srgbClr val="B92700"/>
    <a:srgbClr val="66FF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3" autoAdjust="0"/>
    <p:restoredTop sz="84396" autoAdjust="0"/>
  </p:normalViewPr>
  <p:slideViewPr>
    <p:cSldViewPr>
      <p:cViewPr varScale="1">
        <p:scale>
          <a:sx n="46" d="100"/>
          <a:sy n="46" d="100"/>
        </p:scale>
        <p:origin x="1139" y="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5220" y="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06303003369994E-2"/>
          <c:y val="2.8833382526564345E-2"/>
          <c:w val="0.92369451279527537"/>
          <c:h val="0.8459697147623090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Resource Demand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Tabelle1!$A$2:$A$26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Tabelle1!$B$2:$B$26</c:f>
              <c:numCache>
                <c:formatCode>0.00</c:formatCode>
                <c:ptCount val="25"/>
                <c:pt idx="0">
                  <c:v>3</c:v>
                </c:pt>
                <c:pt idx="1">
                  <c:v>2.8</c:v>
                </c:pt>
                <c:pt idx="2">
                  <c:v>3</c:v>
                </c:pt>
                <c:pt idx="3">
                  <c:v>3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3</c:v>
                </c:pt>
                <c:pt idx="8">
                  <c:v>7.5</c:v>
                </c:pt>
                <c:pt idx="9">
                  <c:v>9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8.5</c:v>
                </c:pt>
                <c:pt idx="14">
                  <c:v>8.5</c:v>
                </c:pt>
                <c:pt idx="15">
                  <c:v>8.5</c:v>
                </c:pt>
                <c:pt idx="16">
                  <c:v>8.5</c:v>
                </c:pt>
                <c:pt idx="17">
                  <c:v>6</c:v>
                </c:pt>
                <c:pt idx="18">
                  <c:v>6</c:v>
                </c:pt>
                <c:pt idx="19">
                  <c:v>3.5</c:v>
                </c:pt>
                <c:pt idx="20">
                  <c:v>3</c:v>
                </c:pt>
                <c:pt idx="21">
                  <c:v>3.2</c:v>
                </c:pt>
                <c:pt idx="22">
                  <c:v>3</c:v>
                </c:pt>
                <c:pt idx="23">
                  <c:v>3</c:v>
                </c:pt>
                <c:pt idx="24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7C-4EC0-BA49-BCB1E8F47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78208"/>
        <c:axId val="662571320"/>
      </c:scatterChart>
      <c:valAx>
        <c:axId val="662578208"/>
        <c:scaling>
          <c:orientation val="minMax"/>
          <c:max val="24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 dirty="0"/>
                  <a:t>Hour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571320"/>
        <c:crosses val="autoZero"/>
        <c:crossBetween val="midCat"/>
        <c:majorUnit val="4"/>
        <c:minorUnit val="4"/>
      </c:valAx>
      <c:valAx>
        <c:axId val="6625713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dirty="0"/>
                  <a:t>Resources</a:t>
                </a:r>
              </a:p>
            </c:rich>
          </c:tx>
          <c:layout>
            <c:manualLayout>
              <c:xMode val="edge"/>
              <c:yMode val="edge"/>
              <c:x val="0"/>
              <c:y val="0.14747142760369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578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933285190534384E-2"/>
          <c:y val="0"/>
          <c:w val="0.43540583984310871"/>
          <c:h val="5.3839110614002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fld id="{66D17C0D-3159-464E-A332-7C83698A29E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4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243"/>
            <a:ext cx="4984750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1643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1643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latin typeface="Times New Roman" pitchFamily="18" charset="0"/>
              </a:defRPr>
            </a:lvl1pPr>
          </a:lstStyle>
          <a:p>
            <a:fld id="{412C2970-D838-4E16-9F7E-5362C8D6E6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21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Tailoring Performance Prediction Processes to Situational Requirements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7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predictive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7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Database size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4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hour</a:t>
            </a:r>
            <a:r>
              <a:rPr lang="de-DE" dirty="0"/>
              <a:t> </a:t>
            </a:r>
            <a:r>
              <a:rPr lang="de-DE" dirty="0" err="1"/>
              <a:t>experiments</a:t>
            </a:r>
            <a:endParaRPr lang="de-DE" dirty="0"/>
          </a:p>
          <a:p>
            <a:r>
              <a:rPr lang="de-DE" dirty="0"/>
              <a:t>30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instances</a:t>
            </a:r>
            <a:r>
              <a:rPr lang="de-DE" dirty="0"/>
              <a:t> </a:t>
            </a:r>
            <a:r>
              <a:rPr lang="de-DE" dirty="0" err="1"/>
              <a:t>max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Kieker not </a:t>
            </a:r>
            <a:r>
              <a:rPr lang="de-DE" dirty="0" err="1"/>
              <a:t>available</a:t>
            </a:r>
            <a:r>
              <a:rPr lang="de-DE" dirty="0"/>
              <a:t> on </a:t>
            </a:r>
            <a:r>
              <a:rPr lang="de-DE" dirty="0" err="1"/>
              <a:t>descartes.tools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7" name="Picture 9" descr="unilogo4c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79075"/>
            <a:ext cx="12192000" cy="9513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88951" y="1960563"/>
            <a:ext cx="11214100" cy="1828800"/>
          </a:xfrm>
        </p:spPr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805232" y="4693478"/>
            <a:ext cx="8534400" cy="1471826"/>
          </a:xfrm>
        </p:spPr>
        <p:txBody>
          <a:bodyPr lIns="91440" tIns="45720" rIns="91440" bIns="45720"/>
          <a:lstStyle>
            <a:lvl1pPr marL="0" indent="0" algn="ctr">
              <a:buFont typeface="Wingdings 3" pitchFamily="18" charset="2"/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 kern="0" dirty="0"/>
              <a:t>Author</a:t>
            </a:r>
          </a:p>
          <a:p>
            <a:r>
              <a:rPr lang="de-DE" kern="0" dirty="0"/>
              <a:t>Supervisor:</a:t>
            </a:r>
            <a:r>
              <a:rPr lang="de-DE" kern="0" baseline="0" dirty="0"/>
              <a:t> Betreuer</a:t>
            </a:r>
          </a:p>
          <a:p>
            <a:fld id="{7053C6C0-9AEC-4E76-8263-7DA176939337}" type="datetime1">
              <a:rPr lang="en-US" kern="0" smtClean="0"/>
              <a:pPr/>
              <a:t>2/2/2017</a:t>
            </a:fld>
            <a:endParaRPr lang="de-DE" kern="0" dirty="0"/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1871532" y="6237313"/>
            <a:ext cx="864023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i="1" dirty="0">
                <a:solidFill>
                  <a:srgbClr val="777777"/>
                </a:solidFill>
                <a:latin typeface="Arial" charset="0"/>
              </a:rPr>
              <a:t>https://github.com/DescartesResearch/TeaStore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6921631"/>
            <a:ext cx="2370119" cy="313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3691" y="6921631"/>
            <a:ext cx="2370119" cy="313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87379" y="6921631"/>
            <a:ext cx="2370108" cy="3132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58581" y="6921631"/>
            <a:ext cx="2370119" cy="3132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37285" y="6921631"/>
            <a:ext cx="2345911" cy="31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33585"/>
            <a:ext cx="2460862" cy="8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2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2200" y="30168"/>
            <a:ext cx="2667000" cy="59896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0168"/>
            <a:ext cx="7797800" cy="5989637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No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70" y="908720"/>
            <a:ext cx="10657417" cy="518457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en-GB" dirty="0"/>
              <a:t>Zweite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8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70" y="984052"/>
            <a:ext cx="10657417" cy="510924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en-GB" dirty="0"/>
              <a:t>Zweite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8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23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914400"/>
            <a:ext cx="523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56" name="Rectangle 32"/>
          <p:cNvSpPr>
            <a:spLocks noChangeArrowheads="1"/>
          </p:cNvSpPr>
          <p:nvPr/>
        </p:nvSpPr>
        <p:spPr bwMode="auto">
          <a:xfrm>
            <a:off x="814917" y="6237288"/>
            <a:ext cx="11377083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70" y="30163"/>
            <a:ext cx="1065741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um das </a:t>
            </a:r>
            <a:r>
              <a:rPr lang="en-GB" dirty="0" err="1"/>
              <a:t>Titelformat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914400"/>
            <a:ext cx="1066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Klicken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Vorlagentextes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/>
              <a:t>Zweite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4442037" y="6584950"/>
            <a:ext cx="328614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de-DE" sz="1200" b="0" i="0" dirty="0">
                <a:latin typeface="+mn-lt"/>
              </a:rPr>
              <a:t>TeaStore: Micro-Service Benchmarking </a:t>
            </a:r>
            <a:r>
              <a:rPr lang="de-DE" sz="1200" b="0" i="0" dirty="0" err="1">
                <a:latin typeface="+mn-lt"/>
              </a:rPr>
              <a:t>Application</a:t>
            </a:r>
            <a:endParaRPr lang="de-DE" sz="1200" b="0" i="0" dirty="0">
              <a:latin typeface="+mn-lt"/>
            </a:endParaRPr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 flipV="1">
            <a:off x="175685" y="692150"/>
            <a:ext cx="1180888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180258" name="Text Box 34"/>
          <p:cNvSpPr txBox="1">
            <a:spLocks noChangeArrowheads="1"/>
          </p:cNvSpPr>
          <p:nvPr/>
        </p:nvSpPr>
        <p:spPr bwMode="auto">
          <a:xfrm>
            <a:off x="11630247" y="6409070"/>
            <a:ext cx="38183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/>
            <a:fld id="{AA316C04-7673-4CAB-99E0-6C1D8F626C8B}" type="slidenum">
              <a:rPr lang="de-DE" sz="1200" b="0">
                <a:solidFill>
                  <a:schemeClr val="tx1"/>
                </a:solidFill>
              </a:rPr>
              <a:pPr algn="r"/>
              <a:t>‹Nr.›</a:t>
            </a:fld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1709653" y="6237138"/>
            <a:ext cx="8750915" cy="3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lang="en-US" sz="1400" b="0" i="0" kern="1200" dirty="0">
              <a:solidFill>
                <a:srgbClr val="8A8A8A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" y="6921631"/>
            <a:ext cx="2370119" cy="3132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43691" y="6921631"/>
            <a:ext cx="2370119" cy="3132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887379" y="6921631"/>
            <a:ext cx="2370108" cy="3132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58581" y="6921631"/>
            <a:ext cx="2370119" cy="3132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837285" y="6921631"/>
            <a:ext cx="2345911" cy="31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234611"/>
            <a:ext cx="623389" cy="6233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4" r:id="rId2"/>
    <p:sldLayoutId id="2147483664" r:id="rId3"/>
    <p:sldLayoutId id="2147483667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>
          <a:srgbClr val="063D79"/>
        </a:buClr>
        <a:buSzPct val="80000"/>
        <a:buFontTx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SzPct val="100000"/>
        <a:buFont typeface="Wingdings" panose="05000000000000000000" pitchFamily="2" charset="2"/>
        <a:buChar char="Ø"/>
        <a:defRPr sz="1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Char char="–"/>
        <a:defRPr sz="1600">
          <a:solidFill>
            <a:schemeClr val="tx2"/>
          </a:solidFill>
          <a:latin typeface="+mn-lt"/>
        </a:defRPr>
      </a:lvl3pPr>
      <a:lvl4pPr marL="1562100" indent="-22860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Font typeface="Wingdings" panose="05000000000000000000" pitchFamily="2" charset="2"/>
        <a:buChar char="§"/>
        <a:defRPr sz="1600">
          <a:solidFill>
            <a:schemeClr val="tx2"/>
          </a:solidFill>
          <a:latin typeface="+mn-lt"/>
        </a:defRPr>
      </a:lvl4pPr>
      <a:lvl5pPr marL="1981200" indent="-22860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Char char=" "/>
        <a:defRPr sz="1600">
          <a:solidFill>
            <a:schemeClr val="tx2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escartesResearch/TeaStor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9.png"/><Relationship Id="rId18" Type="http://schemas.openxmlformats.org/officeDocument/2006/relationships/image" Target="../media/image26.png"/><Relationship Id="rId3" Type="http://schemas.openxmlformats.org/officeDocument/2006/relationships/image" Target="../media/image54.png"/><Relationship Id="rId7" Type="http://schemas.openxmlformats.org/officeDocument/2006/relationships/hyperlink" Target="http://kieker-monitoring.net/" TargetMode="External"/><Relationship Id="rId12" Type="http://schemas.openxmlformats.org/officeDocument/2006/relationships/image" Target="../media/image58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escartes.tools/limbo" TargetMode="External"/><Relationship Id="rId11" Type="http://schemas.openxmlformats.org/officeDocument/2006/relationships/image" Target="../media/image57.png"/><Relationship Id="rId5" Type="http://schemas.openxmlformats.org/officeDocument/2006/relationships/hyperlink" Target="https://github.com/joakimkistowski/HTTP-Load-Generator" TargetMode="External"/><Relationship Id="rId15" Type="http://schemas.openxmlformats.org/officeDocument/2006/relationships/hyperlink" Target="http://descartes.tools/" TargetMode="External"/><Relationship Id="rId10" Type="http://schemas.openxmlformats.org/officeDocument/2006/relationships/image" Target="../media/image56.png"/><Relationship Id="rId19" Type="http://schemas.openxmlformats.org/officeDocument/2006/relationships/image" Target="../media/image61.png"/><Relationship Id="rId4" Type="http://schemas.openxmlformats.org/officeDocument/2006/relationships/hyperlink" Target="https://github.com/DescartesResearch/TeaStore" TargetMode="External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ervices-demo/microservices-demo" TargetMode="External"/><Relationship Id="rId2" Type="http://schemas.openxmlformats.org/officeDocument/2006/relationships/hyperlink" Target="https://www.spec.org/jEnterprise2010/docs/DesignDocumentation.html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ithub.com/joakimkistowski/HTTP-Load-Generator" TargetMode="Externa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031C7C-AD18-4465-A94E-0FC991CFB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959510"/>
            <a:ext cx="2329593" cy="18054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4800" dirty="0" err="1"/>
              <a:t>TeaStore</a:t>
            </a:r>
            <a:br>
              <a:rPr lang="en-GB" dirty="0"/>
            </a:br>
            <a:r>
              <a:rPr lang="en-GB" sz="2800" dirty="0"/>
              <a:t>A Micro-Service Application for Benchmarking, </a:t>
            </a:r>
            <a:r>
              <a:rPr lang="en-GB" sz="2800" dirty="0" err="1"/>
              <a:t>Modeling</a:t>
            </a:r>
            <a:r>
              <a:rPr lang="en-GB" sz="2800" dirty="0"/>
              <a:t> and Resource Management Research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b="0" dirty="0"/>
              <a:t>Jóakim von </a:t>
            </a:r>
            <a:r>
              <a:rPr lang="de-DE" dirty="0"/>
              <a:t>Kistowski, </a:t>
            </a:r>
            <a:r>
              <a:rPr lang="de-DE" u="sng" dirty="0"/>
              <a:t>Simon Eismann</a:t>
            </a:r>
            <a:r>
              <a:rPr lang="de-DE" dirty="0"/>
              <a:t>, André Bauer, Norbert Schmitt, Johannes Grohmann, Samuel Kounev   </a:t>
            </a:r>
            <a:endParaRPr lang="de-DE" b="0" dirty="0"/>
          </a:p>
          <a:p>
            <a:br>
              <a:rPr lang="de-DE" dirty="0"/>
            </a:br>
            <a:r>
              <a:rPr lang="de-DE" dirty="0" err="1"/>
              <a:t>February</a:t>
            </a:r>
            <a:r>
              <a:rPr lang="de-DE" dirty="0"/>
              <a:t> 21, </a:t>
            </a:r>
            <a:r>
              <a:rPr lang="de-DE" b="0" dirty="0"/>
              <a:t>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F03A3-D3C4-44DC-8C9B-F2FF16A39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4866456"/>
            <a:ext cx="1991544" cy="19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and Usage Profiles </a:t>
            </a:r>
            <a:r>
              <a:rPr lang="en-US" sz="2000" dirty="0"/>
              <a:t>(2/2)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672832" cy="5105400"/>
          </a:xfrm>
        </p:spPr>
        <p:txBody>
          <a:bodyPr/>
          <a:lstStyle/>
          <a:p>
            <a:r>
              <a:rPr lang="en-US" b="1" dirty="0"/>
              <a:t>JMeter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Commonly used load generator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Browse profile for JMeter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Identical to HTTP Load Generator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25B0B-2242-46D1-8DC7-5509E1BF2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" t="2816" r="33865" b="2593"/>
          <a:stretch/>
        </p:blipFill>
        <p:spPr>
          <a:xfrm>
            <a:off x="4367808" y="3792453"/>
            <a:ext cx="4076624" cy="2406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FED55-0F47-46D3-AA24-B83F328E7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99" b="16392"/>
          <a:stretch/>
        </p:blipFill>
        <p:spPr>
          <a:xfrm>
            <a:off x="8122694" y="1043937"/>
            <a:ext cx="2404096" cy="268527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5EFDB9-7A7C-43DB-8C12-BD491C0ED373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9BED5524-3224-45A9-B2B9-19B55386ED92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B7D7685F-A1CF-4B78-9605-5C2377ECB9F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564675D9-2EBF-4962-9875-CC27FCA516E4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3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DA7FD-FF81-48B0-A086-65D2624A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Teaser: Does it scale?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CFAA1D-C18B-4B6A-9A79-AF0326216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/>
          <a:stretch/>
        </p:blipFill>
        <p:spPr>
          <a:xfrm>
            <a:off x="719670" y="1340768"/>
            <a:ext cx="7625000" cy="446449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3625521-3AAF-4263-A3CA-529FDCA5FF3A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ingekerbter Richtungspfeil 11">
            <a:extLst>
              <a:ext uri="{FF2B5EF4-FFF2-40B4-BE49-F238E27FC236}">
                <a16:creationId xmlns:a16="http://schemas.microsoft.com/office/drawing/2014/main" id="{EA515C77-B295-4A77-8E03-746C5C35A181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47BDFD58-536F-4550-88BA-ACB8D9920CD9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Eingekerbter Richtungspfeil 11">
            <a:extLst>
              <a:ext uri="{FF2B5EF4-FFF2-40B4-BE49-F238E27FC236}">
                <a16:creationId xmlns:a16="http://schemas.microsoft.com/office/drawing/2014/main" id="{27FACF71-3072-4E46-B803-96421CFDEAFE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A346CC5-C091-4CE7-8C8E-5713738843EA}"/>
              </a:ext>
            </a:extLst>
          </p:cNvPr>
          <p:cNvSpPr txBox="1">
            <a:spLocks/>
          </p:cNvSpPr>
          <p:nvPr/>
        </p:nvSpPr>
        <p:spPr>
          <a:xfrm>
            <a:off x="8256240" y="4509120"/>
            <a:ext cx="3224560" cy="1510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endParaRPr lang="en-US" b="0" kern="0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229BE2D-BBD8-4D68-9A30-15C2EA4E9719}"/>
              </a:ext>
            </a:extLst>
          </p:cNvPr>
          <p:cNvSpPr txBox="1">
            <a:spLocks/>
          </p:cNvSpPr>
          <p:nvPr/>
        </p:nvSpPr>
        <p:spPr>
          <a:xfrm>
            <a:off x="8184232" y="1916832"/>
            <a:ext cx="3672408" cy="3168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kern="0" dirty="0"/>
              <a:t>Scales linearly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kern="0" dirty="0"/>
              <a:t>Stresses 144 cores on 9 physical hosts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kern="0" dirty="0"/>
              <a:t>HTTP Load Generator handles &gt; 6000 requests per second</a:t>
            </a:r>
          </a:p>
        </p:txBody>
      </p:sp>
    </p:spTree>
    <p:extLst>
      <p:ext uri="{BB962C8B-B14F-4D97-AF65-F5344CB8AC3E}">
        <p14:creationId xmlns:p14="http://schemas.microsoft.com/office/powerpoint/2010/main" val="28327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824960" cy="5105400"/>
          </a:xfrm>
        </p:spPr>
        <p:txBody>
          <a:bodyPr/>
          <a:lstStyle/>
          <a:p>
            <a:r>
              <a:rPr lang="en-US" b="1" dirty="0"/>
              <a:t>Three Use-Cases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Auto-Scaling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Performance modeling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Energy-efficiency of placements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400" dirty="0"/>
          </a:p>
          <a:p>
            <a:r>
              <a:rPr lang="en-US" b="1" dirty="0"/>
              <a:t>Goal: </a:t>
            </a:r>
            <a:r>
              <a:rPr lang="en-US" dirty="0"/>
              <a:t>Demonstrate </a:t>
            </a:r>
            <a:r>
              <a:rPr lang="en-US" dirty="0" err="1"/>
              <a:t>TeaStore’s</a:t>
            </a:r>
            <a:r>
              <a:rPr lang="en-US" dirty="0"/>
              <a:t> use in these contexts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6F790-53ED-4DEB-8E73-F9FB2E7D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018" y="2494426"/>
            <a:ext cx="3038096" cy="1736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210C8-B5CA-4EA8-B42B-E536482C0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50"/>
          <a:stretch/>
        </p:blipFill>
        <p:spPr>
          <a:xfrm>
            <a:off x="8140018" y="4461694"/>
            <a:ext cx="3038096" cy="1736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78AA0-5F45-40CF-BDA5-68A147E74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922020"/>
            <a:ext cx="2993882" cy="1326661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CB82524-3B14-4477-B5C5-F887CE5A78BD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F634B846-4D3D-4D3A-8B73-920AB903B488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1">
            <a:extLst>
              <a:ext uri="{FF2B5EF4-FFF2-40B4-BE49-F238E27FC236}">
                <a16:creationId xmlns:a16="http://schemas.microsoft.com/office/drawing/2014/main" id="{A1CF13D6-C04C-4E45-AE2B-398CABAB0278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Eingekerbter Richtungspfeil 11">
            <a:extLst>
              <a:ext uri="{FF2B5EF4-FFF2-40B4-BE49-F238E27FC236}">
                <a16:creationId xmlns:a16="http://schemas.microsoft.com/office/drawing/2014/main" id="{7B12C242-9F6B-4CC3-9617-4E8898D71FD0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5" name="Grafik 25" descr="Bildergebnis für power analyzer">
            <a:extLst>
              <a:ext uri="{FF2B5EF4-FFF2-40B4-BE49-F238E27FC236}">
                <a16:creationId xmlns:a16="http://schemas.microsoft.com/office/drawing/2014/main" id="{6A854D98-55A0-402B-B71A-33BA002C121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549" y="4667881"/>
            <a:ext cx="2811247" cy="1201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23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Auto-Scaling - Scenario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222623" cy="5394920"/>
          </a:xfrm>
        </p:spPr>
        <p:txBody>
          <a:bodyPr>
            <a:normAutofit fontScale="92500"/>
          </a:bodyPr>
          <a:lstStyle/>
          <a:p>
            <a:r>
              <a:rPr lang="en-US" dirty="0"/>
              <a:t>Reactive Auto-Scaling Scenario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Challenge: Scale in an elastic manner so that </a:t>
            </a:r>
            <a:r>
              <a:rPr lang="en-US" i="1" dirty="0"/>
              <a:t># services </a:t>
            </a:r>
            <a:r>
              <a:rPr lang="en-US" dirty="0"/>
              <a:t>matches demand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Additional Challenge: Which service to scale?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Approach: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Create heterogeneous configuration order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Put </a:t>
            </a:r>
            <a:r>
              <a:rPr lang="en-US" dirty="0" err="1"/>
              <a:t>TeaStore</a:t>
            </a:r>
            <a:r>
              <a:rPr lang="en-US" dirty="0"/>
              <a:t> under varying load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Decide scale-up / scale-down using research auto-scaler REACT [7]</a:t>
            </a:r>
          </a:p>
          <a:p>
            <a:pPr marL="1200150" lvl="1" indent="-457200"/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11D2AD7-14D2-4E85-8DEC-E3922410D1B3}"/>
              </a:ext>
            </a:extLst>
          </p:cNvPr>
          <p:cNvGrpSpPr/>
          <p:nvPr/>
        </p:nvGrpSpPr>
        <p:grpSpPr>
          <a:xfrm>
            <a:off x="7248128" y="1001169"/>
            <a:ext cx="4320480" cy="3306688"/>
            <a:chOff x="7264825" y="1001169"/>
            <a:chExt cx="4320480" cy="3306688"/>
          </a:xfrm>
        </p:grpSpPr>
        <p:graphicFrame>
          <p:nvGraphicFramePr>
            <p:cNvPr id="6" name="Diagramm 20">
              <a:extLst>
                <a:ext uri="{FF2B5EF4-FFF2-40B4-BE49-F238E27FC236}">
                  <a16:creationId xmlns:a16="http://schemas.microsoft.com/office/drawing/2014/main" id="{D88C94FE-286E-4E41-AD37-25E32B4759F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59698017"/>
                </p:ext>
              </p:extLst>
            </p:nvPr>
          </p:nvGraphicFramePr>
          <p:xfrm>
            <a:off x="7264825" y="1001169"/>
            <a:ext cx="4320480" cy="33066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7" name="Grafik 21" descr="Computer">
              <a:extLst>
                <a:ext uri="{FF2B5EF4-FFF2-40B4-BE49-F238E27FC236}">
                  <a16:creationId xmlns:a16="http://schemas.microsoft.com/office/drawing/2014/main" id="{88A23145-D59C-4B97-BDD6-E6B49DF0C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7472978" y="3049993"/>
              <a:ext cx="306210" cy="1038884"/>
            </a:xfrm>
            <a:prstGeom prst="rect">
              <a:avLst/>
            </a:prstGeom>
          </p:spPr>
        </p:pic>
        <p:pic>
          <p:nvPicPr>
            <p:cNvPr id="9" name="Grafik 22" descr="Computer">
              <a:extLst>
                <a:ext uri="{FF2B5EF4-FFF2-40B4-BE49-F238E27FC236}">
                  <a16:creationId xmlns:a16="http://schemas.microsoft.com/office/drawing/2014/main" id="{5208E875-A64A-42F1-AC4B-9986B1993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7817464" y="3049993"/>
              <a:ext cx="306210" cy="1038884"/>
            </a:xfrm>
            <a:prstGeom prst="rect">
              <a:avLst/>
            </a:prstGeom>
          </p:spPr>
        </p:pic>
        <p:pic>
          <p:nvPicPr>
            <p:cNvPr id="10" name="Grafik 23" descr="Computer">
              <a:extLst>
                <a:ext uri="{FF2B5EF4-FFF2-40B4-BE49-F238E27FC236}">
                  <a16:creationId xmlns:a16="http://schemas.microsoft.com/office/drawing/2014/main" id="{EA240640-5F63-4C8C-A336-0023EAD1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161950" y="3049993"/>
              <a:ext cx="306210" cy="1038884"/>
            </a:xfrm>
            <a:prstGeom prst="rect">
              <a:avLst/>
            </a:prstGeom>
          </p:spPr>
        </p:pic>
        <p:pic>
          <p:nvPicPr>
            <p:cNvPr id="11" name="Grafik 24" descr="Computer">
              <a:extLst>
                <a:ext uri="{FF2B5EF4-FFF2-40B4-BE49-F238E27FC236}">
                  <a16:creationId xmlns:a16="http://schemas.microsoft.com/office/drawing/2014/main" id="{EAD222FF-F6E0-49AC-83EA-AFCB4BF0C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506436" y="3049993"/>
              <a:ext cx="306210" cy="1038884"/>
            </a:xfrm>
            <a:prstGeom prst="rect">
              <a:avLst/>
            </a:prstGeom>
          </p:spPr>
        </p:pic>
        <p:pic>
          <p:nvPicPr>
            <p:cNvPr id="12" name="Grafik 25" descr="Computer">
              <a:extLst>
                <a:ext uri="{FF2B5EF4-FFF2-40B4-BE49-F238E27FC236}">
                  <a16:creationId xmlns:a16="http://schemas.microsoft.com/office/drawing/2014/main" id="{B3D7248A-358B-428C-8051-483490510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850922" y="3049993"/>
              <a:ext cx="306210" cy="1038884"/>
            </a:xfrm>
            <a:prstGeom prst="rect">
              <a:avLst/>
            </a:prstGeom>
          </p:spPr>
        </p:pic>
        <p:pic>
          <p:nvPicPr>
            <p:cNvPr id="13" name="Grafik 26" descr="Computer">
              <a:extLst>
                <a:ext uri="{FF2B5EF4-FFF2-40B4-BE49-F238E27FC236}">
                  <a16:creationId xmlns:a16="http://schemas.microsoft.com/office/drawing/2014/main" id="{3BF06D1F-B1E8-438D-861B-0AB2B468F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176615" y="3049993"/>
              <a:ext cx="306210" cy="1038884"/>
            </a:xfrm>
            <a:prstGeom prst="rect">
              <a:avLst/>
            </a:prstGeom>
          </p:spPr>
        </p:pic>
        <p:pic>
          <p:nvPicPr>
            <p:cNvPr id="14" name="Grafik 27" descr="Computer">
              <a:extLst>
                <a:ext uri="{FF2B5EF4-FFF2-40B4-BE49-F238E27FC236}">
                  <a16:creationId xmlns:a16="http://schemas.microsoft.com/office/drawing/2014/main" id="{62493470-23B9-46AF-8231-0E776A811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502307" y="3049993"/>
              <a:ext cx="306210" cy="1038884"/>
            </a:xfrm>
            <a:prstGeom prst="rect">
              <a:avLst/>
            </a:prstGeom>
          </p:spPr>
        </p:pic>
        <p:pic>
          <p:nvPicPr>
            <p:cNvPr id="15" name="Grafik 28" descr="Computer">
              <a:extLst>
                <a:ext uri="{FF2B5EF4-FFF2-40B4-BE49-F238E27FC236}">
                  <a16:creationId xmlns:a16="http://schemas.microsoft.com/office/drawing/2014/main" id="{9762D127-DED0-45DE-90D3-63605ECDD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828000" y="3050598"/>
              <a:ext cx="306210" cy="1038884"/>
            </a:xfrm>
            <a:prstGeom prst="rect">
              <a:avLst/>
            </a:prstGeom>
          </p:spPr>
        </p:pic>
        <p:pic>
          <p:nvPicPr>
            <p:cNvPr id="16" name="Grafik 29" descr="Computer">
              <a:extLst>
                <a:ext uri="{FF2B5EF4-FFF2-40B4-BE49-F238E27FC236}">
                  <a16:creationId xmlns:a16="http://schemas.microsoft.com/office/drawing/2014/main" id="{A40E0DC9-CA3C-426D-99F9-C6A83E17B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10174658" y="3049993"/>
              <a:ext cx="306210" cy="1038884"/>
            </a:xfrm>
            <a:prstGeom prst="rect">
              <a:avLst/>
            </a:prstGeom>
          </p:spPr>
        </p:pic>
        <p:pic>
          <p:nvPicPr>
            <p:cNvPr id="17" name="Grafik 30" descr="Computer">
              <a:extLst>
                <a:ext uri="{FF2B5EF4-FFF2-40B4-BE49-F238E27FC236}">
                  <a16:creationId xmlns:a16="http://schemas.microsoft.com/office/drawing/2014/main" id="{51EADE90-D962-4755-8B20-5190E3529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10523174" y="3049993"/>
              <a:ext cx="306210" cy="1038884"/>
            </a:xfrm>
            <a:prstGeom prst="rect">
              <a:avLst/>
            </a:prstGeom>
          </p:spPr>
        </p:pic>
        <p:pic>
          <p:nvPicPr>
            <p:cNvPr id="18" name="Grafik 31" descr="Computer">
              <a:extLst>
                <a:ext uri="{FF2B5EF4-FFF2-40B4-BE49-F238E27FC236}">
                  <a16:creationId xmlns:a16="http://schemas.microsoft.com/office/drawing/2014/main" id="{0054DED0-DF32-42E6-AA0B-3B0F9BE1E0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10847008" y="3049993"/>
              <a:ext cx="306210" cy="1038884"/>
            </a:xfrm>
            <a:prstGeom prst="rect">
              <a:avLst/>
            </a:prstGeom>
          </p:spPr>
        </p:pic>
        <p:pic>
          <p:nvPicPr>
            <p:cNvPr id="19" name="Grafik 32" descr="Computer">
              <a:extLst>
                <a:ext uri="{FF2B5EF4-FFF2-40B4-BE49-F238E27FC236}">
                  <a16:creationId xmlns:a16="http://schemas.microsoft.com/office/drawing/2014/main" id="{D8B59B44-9D1F-4187-A7B0-92FA4C40A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11168358" y="3049993"/>
              <a:ext cx="306210" cy="1038884"/>
            </a:xfrm>
            <a:prstGeom prst="rect">
              <a:avLst/>
            </a:prstGeom>
          </p:spPr>
        </p:pic>
        <p:pic>
          <p:nvPicPr>
            <p:cNvPr id="20" name="Grafik 33" descr="Computer">
              <a:extLst>
                <a:ext uri="{FF2B5EF4-FFF2-40B4-BE49-F238E27FC236}">
                  <a16:creationId xmlns:a16="http://schemas.microsoft.com/office/drawing/2014/main" id="{AEADAB89-4157-40E2-BAFF-123CA5C8A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161950" y="2406589"/>
              <a:ext cx="306210" cy="1038884"/>
            </a:xfrm>
            <a:prstGeom prst="rect">
              <a:avLst/>
            </a:prstGeom>
          </p:spPr>
        </p:pic>
        <p:pic>
          <p:nvPicPr>
            <p:cNvPr id="21" name="Grafik 34" descr="Computer">
              <a:extLst>
                <a:ext uri="{FF2B5EF4-FFF2-40B4-BE49-F238E27FC236}">
                  <a16:creationId xmlns:a16="http://schemas.microsoft.com/office/drawing/2014/main" id="{C7C1B87B-7187-4203-AE2E-C6C13791A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850922" y="2406589"/>
              <a:ext cx="306210" cy="1038884"/>
            </a:xfrm>
            <a:prstGeom prst="rect">
              <a:avLst/>
            </a:prstGeom>
          </p:spPr>
        </p:pic>
        <p:pic>
          <p:nvPicPr>
            <p:cNvPr id="22" name="Grafik 35" descr="Computer">
              <a:extLst>
                <a:ext uri="{FF2B5EF4-FFF2-40B4-BE49-F238E27FC236}">
                  <a16:creationId xmlns:a16="http://schemas.microsoft.com/office/drawing/2014/main" id="{38BF6ACD-46C3-4870-AC9F-722EE4B66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176615" y="2399254"/>
              <a:ext cx="306210" cy="1038884"/>
            </a:xfrm>
            <a:prstGeom prst="rect">
              <a:avLst/>
            </a:prstGeom>
          </p:spPr>
        </p:pic>
        <p:pic>
          <p:nvPicPr>
            <p:cNvPr id="23" name="Grafik 36" descr="Computer">
              <a:extLst>
                <a:ext uri="{FF2B5EF4-FFF2-40B4-BE49-F238E27FC236}">
                  <a16:creationId xmlns:a16="http://schemas.microsoft.com/office/drawing/2014/main" id="{034C86F5-8E5F-44A1-A69B-D980F73C5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176615" y="1748515"/>
              <a:ext cx="306210" cy="1038884"/>
            </a:xfrm>
            <a:prstGeom prst="rect">
              <a:avLst/>
            </a:prstGeom>
          </p:spPr>
        </p:pic>
        <p:pic>
          <p:nvPicPr>
            <p:cNvPr id="24" name="Grafik 37" descr="Computer">
              <a:extLst>
                <a:ext uri="{FF2B5EF4-FFF2-40B4-BE49-F238E27FC236}">
                  <a16:creationId xmlns:a16="http://schemas.microsoft.com/office/drawing/2014/main" id="{95F4E131-32A3-4B33-B870-949CEE9A0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176615" y="1105987"/>
              <a:ext cx="306210" cy="1038884"/>
            </a:xfrm>
            <a:prstGeom prst="rect">
              <a:avLst/>
            </a:prstGeom>
          </p:spPr>
        </p:pic>
        <p:pic>
          <p:nvPicPr>
            <p:cNvPr id="25" name="Grafik 38" descr="Computer">
              <a:extLst>
                <a:ext uri="{FF2B5EF4-FFF2-40B4-BE49-F238E27FC236}">
                  <a16:creationId xmlns:a16="http://schemas.microsoft.com/office/drawing/2014/main" id="{DCA1C60E-2D11-4E1A-867D-AB4AFCE75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502307" y="2399254"/>
              <a:ext cx="306210" cy="1038884"/>
            </a:xfrm>
            <a:prstGeom prst="rect">
              <a:avLst/>
            </a:prstGeom>
          </p:spPr>
        </p:pic>
        <p:pic>
          <p:nvPicPr>
            <p:cNvPr id="26" name="Grafik 39" descr="Computer">
              <a:extLst>
                <a:ext uri="{FF2B5EF4-FFF2-40B4-BE49-F238E27FC236}">
                  <a16:creationId xmlns:a16="http://schemas.microsoft.com/office/drawing/2014/main" id="{5AC22A34-7C6E-4C6E-8273-2F71837A5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502307" y="1748515"/>
              <a:ext cx="306210" cy="1038884"/>
            </a:xfrm>
            <a:prstGeom prst="rect">
              <a:avLst/>
            </a:prstGeom>
          </p:spPr>
        </p:pic>
        <p:pic>
          <p:nvPicPr>
            <p:cNvPr id="27" name="Grafik 40" descr="Computer">
              <a:extLst>
                <a:ext uri="{FF2B5EF4-FFF2-40B4-BE49-F238E27FC236}">
                  <a16:creationId xmlns:a16="http://schemas.microsoft.com/office/drawing/2014/main" id="{CAEA715A-242F-46A5-86EC-AA2720696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823657" y="2406589"/>
              <a:ext cx="306210" cy="1038884"/>
            </a:xfrm>
            <a:prstGeom prst="rect">
              <a:avLst/>
            </a:prstGeom>
          </p:spPr>
        </p:pic>
        <p:pic>
          <p:nvPicPr>
            <p:cNvPr id="28" name="Grafik 41" descr="Computer">
              <a:extLst>
                <a:ext uri="{FF2B5EF4-FFF2-40B4-BE49-F238E27FC236}">
                  <a16:creationId xmlns:a16="http://schemas.microsoft.com/office/drawing/2014/main" id="{9FD21881-4F98-44CF-AA16-E1AC53E52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823657" y="1755850"/>
              <a:ext cx="306210" cy="1038884"/>
            </a:xfrm>
            <a:prstGeom prst="rect">
              <a:avLst/>
            </a:prstGeom>
          </p:spPr>
        </p:pic>
        <p:pic>
          <p:nvPicPr>
            <p:cNvPr id="29" name="Grafik 42" descr="Computer">
              <a:extLst>
                <a:ext uri="{FF2B5EF4-FFF2-40B4-BE49-F238E27FC236}">
                  <a16:creationId xmlns:a16="http://schemas.microsoft.com/office/drawing/2014/main" id="{A6E0B1B9-B2B8-491F-9818-4D8B1F853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10164224" y="2406589"/>
              <a:ext cx="306210" cy="1038884"/>
            </a:xfrm>
            <a:prstGeom prst="rect">
              <a:avLst/>
            </a:prstGeom>
          </p:spPr>
        </p:pic>
        <p:pic>
          <p:nvPicPr>
            <p:cNvPr id="30" name="Grafik 43" descr="Computer">
              <a:extLst>
                <a:ext uri="{FF2B5EF4-FFF2-40B4-BE49-F238E27FC236}">
                  <a16:creationId xmlns:a16="http://schemas.microsoft.com/office/drawing/2014/main" id="{DF687330-3A35-4126-804C-8233401A0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849177" y="1755850"/>
              <a:ext cx="306210" cy="103888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F00A4D-0B2E-4802-80C9-CF6C9755C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428" y="4526727"/>
            <a:ext cx="5015880" cy="1328710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40A4A96-19DC-4B9F-91D0-BBA63E70C9E9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3" name="Eingekerbter Richtungspfeil 11">
            <a:extLst>
              <a:ext uri="{FF2B5EF4-FFF2-40B4-BE49-F238E27FC236}">
                <a16:creationId xmlns:a16="http://schemas.microsoft.com/office/drawing/2014/main" id="{C2DDF08E-99A2-4A1B-BABC-1787127D34F2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Eingekerbter Richtungspfeil 11">
            <a:extLst>
              <a:ext uri="{FF2B5EF4-FFF2-40B4-BE49-F238E27FC236}">
                <a16:creationId xmlns:a16="http://schemas.microsoft.com/office/drawing/2014/main" id="{30C225C5-A32A-4CAF-AF3E-6562BCCAFABE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Eingekerbter Richtungspfeil 11">
            <a:extLst>
              <a:ext uri="{FF2B5EF4-FFF2-40B4-BE49-F238E27FC236}">
                <a16:creationId xmlns:a16="http://schemas.microsoft.com/office/drawing/2014/main" id="{3654BAF3-CEDE-4351-91A4-3205FE2E423D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Auto-Scaling - Results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520" y="4342746"/>
            <a:ext cx="10297144" cy="1858294"/>
          </a:xfrm>
        </p:spPr>
        <p:txBody>
          <a:bodyPr>
            <a:normAutofit/>
          </a:bodyPr>
          <a:lstStyle/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Under- and overprovisioning-timeshare &lt;= 15%</a:t>
            </a:r>
          </a:p>
          <a:p>
            <a:pPr marL="1200150" lvl="1" indent="-457200"/>
            <a:r>
              <a:rPr lang="en-US" dirty="0" err="1"/>
              <a:t>TeaStore</a:t>
            </a:r>
            <a:r>
              <a:rPr lang="en-US" dirty="0"/>
              <a:t> can be used for auto-scaler evaluation</a:t>
            </a:r>
          </a:p>
          <a:p>
            <a:pPr marL="1200150" lvl="1" indent="-457200"/>
            <a:r>
              <a:rPr lang="en-US" dirty="0"/>
              <a:t>Open challenge: Which service to scale next?</a:t>
            </a:r>
          </a:p>
          <a:p>
            <a:pPr marL="1200150" lvl="1" indent="-45720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7A6EC-28AA-4FD2-B232-2C23FF9B1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00" y="972108"/>
            <a:ext cx="5560966" cy="3220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1F0A09-AB01-434E-9F71-C1933AE53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961816"/>
            <a:ext cx="5560966" cy="3241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9739B0-C436-46AF-A233-58CB4CEB8641}"/>
              </a:ext>
            </a:extLst>
          </p:cNvPr>
          <p:cNvSpPr txBox="1"/>
          <p:nvPr/>
        </p:nvSpPr>
        <p:spPr>
          <a:xfrm>
            <a:off x="1689597" y="96037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n-lt"/>
              </a:rPr>
              <a:t>BibSonomy</a:t>
            </a:r>
            <a:r>
              <a:rPr lang="de-DE" sz="2000" dirty="0">
                <a:latin typeface="+mn-lt"/>
              </a:rPr>
              <a:t> Trace</a:t>
            </a:r>
            <a:endParaRPr lang="en-GB" sz="2000" dirty="0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FD182-AB7B-4980-9295-DBA607F0993D}"/>
              </a:ext>
            </a:extLst>
          </p:cNvPr>
          <p:cNvSpPr txBox="1"/>
          <p:nvPr/>
        </p:nvSpPr>
        <p:spPr>
          <a:xfrm>
            <a:off x="8081962" y="960371"/>
            <a:ext cx="2420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+mn-lt"/>
              </a:rPr>
              <a:t>FIFA Trace</a:t>
            </a:r>
            <a:endParaRPr lang="en-GB" sz="2000" dirty="0" err="1">
              <a:latin typeface="+mn-lt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9685525-826B-4438-8684-1A9248E8E4CE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EE28A1D0-F586-4FF4-8DA9-6F18D35FBCCE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FA47ECB8-50A9-429A-9E55-4EA3B7D71101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1">
            <a:extLst>
              <a:ext uri="{FF2B5EF4-FFF2-40B4-BE49-F238E27FC236}">
                <a16:creationId xmlns:a16="http://schemas.microsoft.com/office/drawing/2014/main" id="{51D2F4BA-E3B2-4A0F-87CC-3A9919356EA1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Model - Scenario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824960" cy="539492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Question: How does utilization change with the default </a:t>
            </a:r>
            <a:r>
              <a:rPr lang="en-US" i="1" dirty="0"/>
              <a:t># products per page</a:t>
            </a:r>
            <a:r>
              <a:rPr lang="en-US" dirty="0"/>
              <a:t> 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Approach: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Create and calibrate performance model with default distribution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Predict performance for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/>
              <a:t>Different </a:t>
            </a:r>
            <a:r>
              <a:rPr lang="en-US" i="1" dirty="0"/>
              <a:t>products per page </a:t>
            </a:r>
            <a:r>
              <a:rPr lang="en-US" dirty="0"/>
              <a:t>distribution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/>
              <a:t>Different service placement</a:t>
            </a:r>
          </a:p>
          <a:p>
            <a:pPr marL="1200150" lvl="1" indent="-45720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97472-DA9B-4B71-8DA7-744F4764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352" y="1645332"/>
            <a:ext cx="4236247" cy="393305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D740270-0ABB-4E7D-A696-430F0F039B06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ingekerbter Richtungspfeil 11">
            <a:extLst>
              <a:ext uri="{FF2B5EF4-FFF2-40B4-BE49-F238E27FC236}">
                <a16:creationId xmlns:a16="http://schemas.microsoft.com/office/drawing/2014/main" id="{A053A1E4-C93F-4DB2-9326-9FCFEDDE1313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58E20FE1-F3CB-4159-81C2-AE58D0815D0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A30CC1CB-298F-45A9-997B-EC897B9F977C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Model - Models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199" y="914400"/>
            <a:ext cx="10665887" cy="539492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Products per Page Distribution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sz="1600" b="1" dirty="0"/>
          </a:p>
          <a:p>
            <a:pPr algn="ctr"/>
            <a:endParaRPr lang="en-US" sz="1400" b="1" dirty="0"/>
          </a:p>
          <a:p>
            <a:pPr algn="ctr"/>
            <a:r>
              <a:rPr lang="en-US" sz="2400" b="1" dirty="0"/>
              <a:t>Deployment</a:t>
            </a:r>
          </a:p>
          <a:p>
            <a:pPr marL="1200150" lvl="1" indent="-457200"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D6DB5-AECD-4285-8AD6-868EFFB4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26" y="1797533"/>
            <a:ext cx="3302438" cy="1692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2B473-7FFC-4174-A31E-43E5BA294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694" y="1828503"/>
            <a:ext cx="3493794" cy="1694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CD085-732A-40B1-A79D-9D4C40DE63FF}"/>
              </a:ext>
            </a:extLst>
          </p:cNvPr>
          <p:cNvSpPr txBox="1"/>
          <p:nvPr/>
        </p:nvSpPr>
        <p:spPr>
          <a:xfrm>
            <a:off x="2618791" y="14530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n-lt"/>
              </a:rPr>
              <a:t>Calibration</a:t>
            </a:r>
            <a:endParaRPr lang="en-GB" sz="2000" dirty="0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4CCA2-F849-4789-9D3D-87C6AEA0299D}"/>
              </a:ext>
            </a:extLst>
          </p:cNvPr>
          <p:cNvSpPr txBox="1"/>
          <p:nvPr/>
        </p:nvSpPr>
        <p:spPr>
          <a:xfrm>
            <a:off x="8235415" y="1453022"/>
            <a:ext cx="1519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n-lt"/>
              </a:rPr>
              <a:t>To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Predict</a:t>
            </a:r>
            <a:endParaRPr lang="en-GB" sz="2000" dirty="0" err="1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C7196-F7CD-459D-8A53-5805CFC4D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660" y="4641519"/>
            <a:ext cx="3454747" cy="1529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C0F77-1726-49EB-BD66-8CF3DDAE9F73}"/>
              </a:ext>
            </a:extLst>
          </p:cNvPr>
          <p:cNvSpPr txBox="1"/>
          <p:nvPr/>
        </p:nvSpPr>
        <p:spPr>
          <a:xfrm>
            <a:off x="2618791" y="423660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n-lt"/>
              </a:rPr>
              <a:t>Calibration</a:t>
            </a:r>
            <a:endParaRPr lang="en-GB" sz="2000" dirty="0" err="1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57F722-B1DF-4EA9-8C36-5BB02BEF6BC9}"/>
              </a:ext>
            </a:extLst>
          </p:cNvPr>
          <p:cNvSpPr txBox="1"/>
          <p:nvPr/>
        </p:nvSpPr>
        <p:spPr>
          <a:xfrm>
            <a:off x="8235415" y="4236606"/>
            <a:ext cx="1519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n-lt"/>
              </a:rPr>
              <a:t>To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Predict</a:t>
            </a:r>
            <a:endParaRPr lang="en-GB" sz="2000" dirty="0" err="1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211321-79B8-4894-BE27-FD141EBBE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4" y="4621064"/>
            <a:ext cx="3497978" cy="15500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B7FE33-6E5B-42D0-9A94-C299D72A1A22}"/>
              </a:ext>
            </a:extLst>
          </p:cNvPr>
          <p:cNvSpPr/>
          <p:nvPr/>
        </p:nvSpPr>
        <p:spPr bwMode="auto">
          <a:xfrm>
            <a:off x="2818230" y="1857935"/>
            <a:ext cx="1830558" cy="339708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3FFE1D-2453-4CBB-92A9-8642677A1BC7}"/>
              </a:ext>
            </a:extLst>
          </p:cNvPr>
          <p:cNvSpPr/>
          <p:nvPr/>
        </p:nvSpPr>
        <p:spPr bwMode="auto">
          <a:xfrm>
            <a:off x="8434854" y="2303942"/>
            <a:ext cx="1944216" cy="339708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19A6CB7-2206-44BF-8664-8CE25BE85E26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6" name="Eingekerbter Richtungspfeil 11">
            <a:extLst>
              <a:ext uri="{FF2B5EF4-FFF2-40B4-BE49-F238E27FC236}">
                <a16:creationId xmlns:a16="http://schemas.microsoft.com/office/drawing/2014/main" id="{A2618F66-F574-4F91-9090-4E8C4DDE3533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ingekerbter Richtungspfeil 11">
            <a:extLst>
              <a:ext uri="{FF2B5EF4-FFF2-40B4-BE49-F238E27FC236}">
                <a16:creationId xmlns:a16="http://schemas.microsoft.com/office/drawing/2014/main" id="{C7D998B5-7D1D-4763-B958-0EBFE8EC0BFC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Eingekerbter Richtungspfeil 11">
            <a:extLst>
              <a:ext uri="{FF2B5EF4-FFF2-40B4-BE49-F238E27FC236}">
                <a16:creationId xmlns:a16="http://schemas.microsoft.com/office/drawing/2014/main" id="{8A4D3FD9-51BC-41B1-A124-806CFBC1F7BA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Model - Results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399"/>
            <a:ext cx="11361464" cy="5286641"/>
          </a:xfrm>
        </p:spPr>
        <p:txBody>
          <a:bodyPr>
            <a:normAutofit/>
          </a:bodyPr>
          <a:lstStyle/>
          <a:p>
            <a:r>
              <a:rPr lang="en-US" dirty="0"/>
              <a:t>Results with and without considering the parametric dependency</a:t>
            </a:r>
            <a:br>
              <a:rPr lang="en-US" dirty="0"/>
            </a:br>
            <a:r>
              <a:rPr lang="en-US" dirty="0"/>
              <a:t>using Service Demand Law-based model</a:t>
            </a:r>
          </a:p>
          <a:p>
            <a:pPr marL="1200150" lvl="1" indent="-45720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06E2D-78A5-4A32-B632-04134B5E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231" y="1844824"/>
            <a:ext cx="6654294" cy="4245602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83BA473-5FE9-403F-9EFB-1F5972FE7A86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4AA926BE-2343-4E61-B141-9DC4C468B019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A43E3D5D-B8FE-4C00-BE01-1CB98460B7E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8AC0E58D-E3B3-4356-ACD0-24B4CD96EDFA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3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- Scenario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199" y="914400"/>
            <a:ext cx="7125025" cy="5394920"/>
          </a:xfrm>
        </p:spPr>
        <p:txBody>
          <a:bodyPr>
            <a:normAutofit fontScale="92500"/>
          </a:bodyPr>
          <a:lstStyle/>
          <a:p>
            <a:r>
              <a:rPr lang="en-US" dirty="0"/>
              <a:t>Energy efficiency of placements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Goal: Show that power consumption, energy efficiency, and performance scale differently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Different optima for service placements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Approach: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Distribute </a:t>
            </a:r>
            <a:r>
              <a:rPr lang="en-US" dirty="0" err="1"/>
              <a:t>TeaStore</a:t>
            </a:r>
            <a:r>
              <a:rPr lang="en-US" dirty="0"/>
              <a:t> on heterogeneous servers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Put </a:t>
            </a:r>
            <a:r>
              <a:rPr lang="en-US" dirty="0" err="1"/>
              <a:t>TeaStore</a:t>
            </a:r>
            <a:r>
              <a:rPr lang="en-US" dirty="0"/>
              <a:t> under stress-test load intensity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Measure </a:t>
            </a:r>
            <a:r>
              <a:rPr lang="en-US" dirty="0" err="1"/>
              <a:t>TeaStore</a:t>
            </a:r>
            <a:r>
              <a:rPr lang="en-US" dirty="0"/>
              <a:t> performance and server wall power</a:t>
            </a:r>
          </a:p>
          <a:p>
            <a:pPr marL="1200150" lvl="1" indent="-457200"/>
            <a:endParaRPr lang="en-US" dirty="0"/>
          </a:p>
        </p:txBody>
      </p:sp>
      <p:pic>
        <p:nvPicPr>
          <p:cNvPr id="5" name="Grafik 25" descr="Bildergebnis für power analyzer">
            <a:extLst>
              <a:ext uri="{FF2B5EF4-FFF2-40B4-BE49-F238E27FC236}">
                <a16:creationId xmlns:a16="http://schemas.microsoft.com/office/drawing/2014/main" id="{8829B2E2-47E5-40A1-884C-47AA64B3BA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8" y="2756223"/>
            <a:ext cx="2811247" cy="120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44">
            <a:extLst>
              <a:ext uri="{FF2B5EF4-FFF2-40B4-BE49-F238E27FC236}">
                <a16:creationId xmlns:a16="http://schemas.microsoft.com/office/drawing/2014/main" id="{7094F5E3-8433-4D50-A0AC-15F99DE2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766" y="3554413"/>
            <a:ext cx="472419" cy="80669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39776C-0724-48CE-9DDB-4BD0D6F45D94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5678628E-5C0A-4128-AC02-D6D110E19073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29FD20D8-D91F-4D76-A4E1-FA733FEDC2EB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FED93F92-0867-4FB5-8CD9-9B069A55F7B0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- Measurement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10785400" cy="53949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Measurements in heterogeneous setting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SUT 1: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16 core Haswell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32 GB RAM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SUT 2 (Heterogeneous):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8 core Skylake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16 GB RAM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Metrics: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Throughput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Power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Energy Efficiency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/>
              <a:t>Throughput / Power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D1A255A5-4EBF-4028-8EB0-5C95EDEC4937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43" name="Eingekerbter Richtungspfeil 11">
            <a:extLst>
              <a:ext uri="{FF2B5EF4-FFF2-40B4-BE49-F238E27FC236}">
                <a16:creationId xmlns:a16="http://schemas.microsoft.com/office/drawing/2014/main" id="{77C26809-782E-4D4C-98E7-F101A44ED552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4" name="Eingekerbter Richtungspfeil 11">
            <a:extLst>
              <a:ext uri="{FF2B5EF4-FFF2-40B4-BE49-F238E27FC236}">
                <a16:creationId xmlns:a16="http://schemas.microsoft.com/office/drawing/2014/main" id="{34D22F71-1EED-42F8-B6E4-6C96641E9216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5" name="Eingekerbter Richtungspfeil 11">
            <a:extLst>
              <a:ext uri="{FF2B5EF4-FFF2-40B4-BE49-F238E27FC236}">
                <a16:creationId xmlns:a16="http://schemas.microsoft.com/office/drawing/2014/main" id="{696C54FD-4585-4D6A-9F40-7B9C061656FC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F07E0-413E-4DC7-B32B-51CBB769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772816"/>
            <a:ext cx="653965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8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32EC6C92-4642-4F33-AB85-10F75D3E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1518" y="2046526"/>
            <a:ext cx="2076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http://se.informatik.uni-wuerzburg.de/typo3temp/pics/8e2167bb0d.jpg">
            <a:extLst>
              <a:ext uri="{FF2B5EF4-FFF2-40B4-BE49-F238E27FC236}">
                <a16:creationId xmlns:a16="http://schemas.microsoft.com/office/drawing/2014/main" id="{FCFA0B4A-7B8A-47FF-A4D7-3D1E286C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932" y="3013760"/>
            <a:ext cx="873556" cy="87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Research Scenario</a:t>
            </a:r>
          </a:p>
        </p:txBody>
      </p:sp>
      <p:pic>
        <p:nvPicPr>
          <p:cNvPr id="14" name="Picture 13" descr="フリーイラスト素材] クリップアート, PC / パソコン ...">
            <a:extLst>
              <a:ext uri="{FF2B5EF4-FFF2-40B4-BE49-F238E27FC236}">
                <a16:creationId xmlns:a16="http://schemas.microsoft.com/office/drawing/2014/main" id="{608E5FFF-0F97-48D7-994F-48BE26192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0" y="2535222"/>
            <a:ext cx="606436" cy="818169"/>
          </a:xfrm>
          <a:prstGeom prst="rect">
            <a:avLst/>
          </a:prstGeom>
        </p:spPr>
      </p:pic>
      <p:pic>
        <p:nvPicPr>
          <p:cNvPr id="15" name="Picture 4" descr="http://se.informatik.uni-wuerzburg.de/typo3temp/pics/8e2167bb0d.jpg">
            <a:extLst>
              <a:ext uri="{FF2B5EF4-FFF2-40B4-BE49-F238E27FC236}">
                <a16:creationId xmlns:a16="http://schemas.microsoft.com/office/drawing/2014/main" id="{12DF1085-7565-4B93-B18E-937B7DB2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82" y="2485011"/>
            <a:ext cx="873556" cy="87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フリーイラスト素材] クリップアート, PC / パソコン ...">
            <a:extLst>
              <a:ext uri="{FF2B5EF4-FFF2-40B4-BE49-F238E27FC236}">
                <a16:creationId xmlns:a16="http://schemas.microsoft.com/office/drawing/2014/main" id="{C2EBC06A-DC46-43D1-8B64-33ADECCCB9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07" y="2564516"/>
            <a:ext cx="588380" cy="793809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3F6AB5A3-84DA-460B-8C63-6582ED805400}"/>
              </a:ext>
            </a:extLst>
          </p:cNvPr>
          <p:cNvSpPr/>
          <p:nvPr/>
        </p:nvSpPr>
        <p:spPr bwMode="auto">
          <a:xfrm>
            <a:off x="1292499" y="2620771"/>
            <a:ext cx="757033" cy="578625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Service</a:t>
            </a:r>
            <a:r>
              <a:rPr kumimoji="0" lang="de-DE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903209CF-4E37-4A31-B0A4-CE62F368B3DF}"/>
              </a:ext>
            </a:extLst>
          </p:cNvPr>
          <p:cNvSpPr/>
          <p:nvPr/>
        </p:nvSpPr>
        <p:spPr bwMode="auto">
          <a:xfrm>
            <a:off x="1948566" y="2620451"/>
            <a:ext cx="718737" cy="578625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Service</a:t>
            </a:r>
            <a:r>
              <a:rPr kumimoji="0" lang="de-DE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8D6CC09-BCC1-4353-ACFF-5355756D96AD}"/>
              </a:ext>
            </a:extLst>
          </p:cNvPr>
          <p:cNvSpPr/>
          <p:nvPr/>
        </p:nvSpPr>
        <p:spPr bwMode="auto">
          <a:xfrm>
            <a:off x="2592494" y="2635200"/>
            <a:ext cx="721922" cy="578625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Service</a:t>
            </a:r>
            <a:r>
              <a:rPr kumimoji="0" lang="de-DE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C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BA9F76E-2D90-4639-898C-EEEA4A88D99E}"/>
              </a:ext>
            </a:extLst>
          </p:cNvPr>
          <p:cNvSpPr/>
          <p:nvPr/>
        </p:nvSpPr>
        <p:spPr>
          <a:xfrm flipV="1">
            <a:off x="4238377" y="2616057"/>
            <a:ext cx="143816" cy="153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95E452-CFF5-492A-9448-264061731732}"/>
              </a:ext>
            </a:extLst>
          </p:cNvPr>
          <p:cNvSpPr/>
          <p:nvPr/>
        </p:nvSpPr>
        <p:spPr>
          <a:xfrm flipV="1">
            <a:off x="4094561" y="3238023"/>
            <a:ext cx="143816" cy="1537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 descr="フリーイラスト素材] クリップアート, PC / パソコン ...">
            <a:extLst>
              <a:ext uri="{FF2B5EF4-FFF2-40B4-BE49-F238E27FC236}">
                <a16:creationId xmlns:a16="http://schemas.microsoft.com/office/drawing/2014/main" id="{7ACAD000-4D48-44C1-BB9E-432EDE128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20" y="3093508"/>
            <a:ext cx="588380" cy="793809"/>
          </a:xfrm>
          <a:prstGeom prst="rect">
            <a:avLst/>
          </a:prstGeom>
        </p:spPr>
      </p:pic>
      <p:sp>
        <p:nvSpPr>
          <p:cNvPr id="41" name="Hexagon 40">
            <a:extLst>
              <a:ext uri="{FF2B5EF4-FFF2-40B4-BE49-F238E27FC236}">
                <a16:creationId xmlns:a16="http://schemas.microsoft.com/office/drawing/2014/main" id="{7E3A86CD-0C05-43C4-8F4A-53F967017B29}"/>
              </a:ext>
            </a:extLst>
          </p:cNvPr>
          <p:cNvSpPr/>
          <p:nvPr/>
        </p:nvSpPr>
        <p:spPr bwMode="auto">
          <a:xfrm>
            <a:off x="8123162" y="2373556"/>
            <a:ext cx="1423750" cy="578625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A, B, C?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DF2E55-383D-4812-9BB4-E29FFA602D51}"/>
              </a:ext>
            </a:extLst>
          </p:cNvPr>
          <p:cNvCxnSpPr>
            <a:cxnSpLocks/>
          </p:cNvCxnSpPr>
          <p:nvPr/>
        </p:nvCxnSpPr>
        <p:spPr bwMode="auto">
          <a:xfrm flipH="1">
            <a:off x="8040996" y="3013760"/>
            <a:ext cx="687586" cy="4320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01A76DE-72DF-45AF-AF2D-AD7F2FAB6C1F}"/>
              </a:ext>
            </a:extLst>
          </p:cNvPr>
          <p:cNvCxnSpPr>
            <a:cxnSpLocks/>
          </p:cNvCxnSpPr>
          <p:nvPr/>
        </p:nvCxnSpPr>
        <p:spPr bwMode="auto">
          <a:xfrm>
            <a:off x="8728581" y="3013760"/>
            <a:ext cx="746323" cy="4320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407595E-72E8-449A-8446-330B88CF2E27}"/>
              </a:ext>
            </a:extLst>
          </p:cNvPr>
          <p:cNvSpPr txBox="1"/>
          <p:nvPr/>
        </p:nvSpPr>
        <p:spPr>
          <a:xfrm>
            <a:off x="8480669" y="3235623"/>
            <a:ext cx="570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dirty="0">
                <a:solidFill>
                  <a:srgbClr val="000000"/>
                </a:solidFill>
                <a:cs typeface="Gisha" pitchFamily="34" charset="-79"/>
              </a:rPr>
              <a:t>?</a:t>
            </a:r>
            <a:endParaRPr lang="en-GB" sz="4400" b="1" dirty="0">
              <a:solidFill>
                <a:srgbClr val="000000"/>
              </a:solidFill>
              <a:cs typeface="Gisha" pitchFamily="34" charset="-79"/>
            </a:endParaRP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769DA99-3E67-4882-AE85-1D58B0B755E9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48" name="Eingekerbter Richtungspfeil 11">
            <a:extLst>
              <a:ext uri="{FF2B5EF4-FFF2-40B4-BE49-F238E27FC236}">
                <a16:creationId xmlns:a16="http://schemas.microsoft.com/office/drawing/2014/main" id="{05AA94BC-F3C5-4AFB-9E46-2E0B281EA81B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9" name="Eingekerbter Richtungspfeil 11">
            <a:extLst>
              <a:ext uri="{FF2B5EF4-FFF2-40B4-BE49-F238E27FC236}">
                <a16:creationId xmlns:a16="http://schemas.microsoft.com/office/drawing/2014/main" id="{43DE0542-D45F-4B9B-9070-1385C12E95CF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1" name="Eingekerbter Richtungspfeil 11">
            <a:extLst>
              <a:ext uri="{FF2B5EF4-FFF2-40B4-BE49-F238E27FC236}">
                <a16:creationId xmlns:a16="http://schemas.microsoft.com/office/drawing/2014/main" id="{1DE46926-C437-4C1B-A591-F19FA9198AC6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2" name="TextBox 52">
            <a:extLst>
              <a:ext uri="{FF2B5EF4-FFF2-40B4-BE49-F238E27FC236}">
                <a16:creationId xmlns:a16="http://schemas.microsoft.com/office/drawing/2014/main" id="{A760FCD8-0CA8-44D5-B601-5C6088BFA5E8}"/>
              </a:ext>
            </a:extLst>
          </p:cNvPr>
          <p:cNvSpPr txBox="1"/>
          <p:nvPr/>
        </p:nvSpPr>
        <p:spPr>
          <a:xfrm>
            <a:off x="5041564" y="1916832"/>
            <a:ext cx="570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dirty="0">
                <a:solidFill>
                  <a:srgbClr val="000000"/>
                </a:solidFill>
                <a:cs typeface="Gisha" pitchFamily="34" charset="-79"/>
              </a:rPr>
              <a:t>?</a:t>
            </a:r>
            <a:endParaRPr lang="en-GB" sz="4400" b="1" dirty="0">
              <a:solidFill>
                <a:srgbClr val="000000"/>
              </a:solidFill>
              <a:cs typeface="Gisha" pitchFamily="34" charset="-79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48A58F-06C0-435B-94B8-9417664BFC99}"/>
              </a:ext>
            </a:extLst>
          </p:cNvPr>
          <p:cNvSpPr txBox="1"/>
          <p:nvPr/>
        </p:nvSpPr>
        <p:spPr>
          <a:xfrm>
            <a:off x="597921" y="5085184"/>
            <a:ext cx="11024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+mn-lt"/>
              </a:rPr>
              <a:t>Many solutions for these questions have been proposed, however…</a:t>
            </a:r>
          </a:p>
        </p:txBody>
      </p:sp>
      <p:sp>
        <p:nvSpPr>
          <p:cNvPr id="39" name="TextBox 52">
            <a:extLst>
              <a:ext uri="{FF2B5EF4-FFF2-40B4-BE49-F238E27FC236}">
                <a16:creationId xmlns:a16="http://schemas.microsoft.com/office/drawing/2014/main" id="{4BD3AA67-72F4-42DF-BBC0-684C1A7D1B2D}"/>
              </a:ext>
            </a:extLst>
          </p:cNvPr>
          <p:cNvSpPr txBox="1"/>
          <p:nvPr/>
        </p:nvSpPr>
        <p:spPr>
          <a:xfrm>
            <a:off x="8549920" y="1429579"/>
            <a:ext cx="570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4400" b="1" dirty="0">
                <a:solidFill>
                  <a:srgbClr val="000000"/>
                </a:solidFill>
                <a:cs typeface="Gisha" pitchFamily="34" charset="-79"/>
              </a:rPr>
              <a:t>?</a:t>
            </a:r>
            <a:endParaRPr lang="en-GB" sz="4400" b="1" dirty="0">
              <a:solidFill>
                <a:srgbClr val="000000"/>
              </a:solidFill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89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1" grpId="0" animBg="1"/>
      <p:bldP spid="53" grpId="0"/>
      <p:bldP spid="62" grpId="0"/>
      <p:bldP spid="9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– Optima for Heterogeneous Placement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8080" y="937714"/>
            <a:ext cx="4133080" cy="602530"/>
          </a:xfrm>
        </p:spPr>
        <p:txBody>
          <a:bodyPr/>
          <a:lstStyle/>
          <a:p>
            <a:r>
              <a:rPr lang="en-US" b="1" dirty="0"/>
              <a:t>Placement Candidate 1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3CFA8F8-54AD-4CC4-9607-CC17052B29E0}"/>
              </a:ext>
            </a:extLst>
          </p:cNvPr>
          <p:cNvSpPr txBox="1">
            <a:spLocks/>
          </p:cNvSpPr>
          <p:nvPr/>
        </p:nvSpPr>
        <p:spPr bwMode="auto">
          <a:xfrm>
            <a:off x="6816080" y="962826"/>
            <a:ext cx="4133080" cy="55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/>
              <a:t>Placement Candidate 2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b="0" kern="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571AC-3AE6-4798-ACFE-F22385EB37F6}"/>
              </a:ext>
            </a:extLst>
          </p:cNvPr>
          <p:cNvSpPr/>
          <p:nvPr/>
        </p:nvSpPr>
        <p:spPr bwMode="auto">
          <a:xfrm>
            <a:off x="1395037" y="1724122"/>
            <a:ext cx="1800200" cy="2880320"/>
          </a:xfrm>
          <a:prstGeom prst="roundRect">
            <a:avLst>
              <a:gd name="adj" fmla="val 7897"/>
            </a:avLst>
          </a:prstGeom>
          <a:ln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16 </a:t>
            </a: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cores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76993BAF-2350-4E3D-9683-17FFB22D8480}"/>
              </a:ext>
            </a:extLst>
          </p:cNvPr>
          <p:cNvSpPr/>
          <p:nvPr/>
        </p:nvSpPr>
        <p:spPr bwMode="auto">
          <a:xfrm>
            <a:off x="1478372" y="2156170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WebUI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A874101-600E-4730-B6D7-CB17DBD32E6A}"/>
              </a:ext>
            </a:extLst>
          </p:cNvPr>
          <p:cNvSpPr/>
          <p:nvPr/>
        </p:nvSpPr>
        <p:spPr bwMode="auto">
          <a:xfrm>
            <a:off x="1478372" y="3700484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Per-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sist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C100883A-596A-49C9-AF63-A39E607B7032}"/>
              </a:ext>
            </a:extLst>
          </p:cNvPr>
          <p:cNvSpPr/>
          <p:nvPr/>
        </p:nvSpPr>
        <p:spPr bwMode="auto">
          <a:xfrm>
            <a:off x="2211106" y="2539178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7D071E96-8D43-42B9-A0E4-5E180597EF15}"/>
              </a:ext>
            </a:extLst>
          </p:cNvPr>
          <p:cNvSpPr/>
          <p:nvPr/>
        </p:nvSpPr>
        <p:spPr bwMode="auto">
          <a:xfrm>
            <a:off x="2211106" y="3311335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Img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32CF9A-72EA-426C-A715-80034FC3EBDA}"/>
              </a:ext>
            </a:extLst>
          </p:cNvPr>
          <p:cNvSpPr/>
          <p:nvPr/>
        </p:nvSpPr>
        <p:spPr bwMode="auto">
          <a:xfrm>
            <a:off x="3339253" y="1724122"/>
            <a:ext cx="1800200" cy="2880320"/>
          </a:xfrm>
          <a:prstGeom prst="roundRect">
            <a:avLst>
              <a:gd name="adj" fmla="val 7897"/>
            </a:avLst>
          </a:prstGeom>
          <a:ln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8 </a:t>
            </a: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cores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9B95F981-7F0F-4F59-94C9-E8D1359D94DC}"/>
              </a:ext>
            </a:extLst>
          </p:cNvPr>
          <p:cNvSpPr/>
          <p:nvPr/>
        </p:nvSpPr>
        <p:spPr bwMode="auto">
          <a:xfrm>
            <a:off x="3422588" y="2156170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WebUI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CFA6C1FE-6815-4DE9-B6F9-F15C7A0F5461}"/>
              </a:ext>
            </a:extLst>
          </p:cNvPr>
          <p:cNvSpPr/>
          <p:nvPr/>
        </p:nvSpPr>
        <p:spPr bwMode="auto">
          <a:xfrm>
            <a:off x="3422588" y="2928327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Rec-omm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6FCAB3B1-268E-40F0-8B24-1249FC407CC9}"/>
              </a:ext>
            </a:extLst>
          </p:cNvPr>
          <p:cNvSpPr/>
          <p:nvPr/>
        </p:nvSpPr>
        <p:spPr bwMode="auto">
          <a:xfrm>
            <a:off x="3422588" y="3700484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Per-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sist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F7295E9-DF14-4FE5-A1F3-7B1B057D164D}"/>
              </a:ext>
            </a:extLst>
          </p:cNvPr>
          <p:cNvSpPr/>
          <p:nvPr/>
        </p:nvSpPr>
        <p:spPr bwMode="auto">
          <a:xfrm>
            <a:off x="4155322" y="2539178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F6701CDA-A093-4C14-866A-483EF6E62AD8}"/>
              </a:ext>
            </a:extLst>
          </p:cNvPr>
          <p:cNvSpPr/>
          <p:nvPr/>
        </p:nvSpPr>
        <p:spPr bwMode="auto">
          <a:xfrm>
            <a:off x="4155322" y="3311335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Img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AB5B9E8-80CC-45DC-886D-0DCC5939079F}"/>
              </a:ext>
            </a:extLst>
          </p:cNvPr>
          <p:cNvSpPr/>
          <p:nvPr/>
        </p:nvSpPr>
        <p:spPr bwMode="auto">
          <a:xfrm>
            <a:off x="6972920" y="1724122"/>
            <a:ext cx="1800200" cy="2880320"/>
          </a:xfrm>
          <a:prstGeom prst="roundRect">
            <a:avLst>
              <a:gd name="adj" fmla="val 7897"/>
            </a:avLst>
          </a:prstGeom>
          <a:ln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16 </a:t>
            </a: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cores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91D87321-E1C9-43C8-91E3-FC450B77E610}"/>
              </a:ext>
            </a:extLst>
          </p:cNvPr>
          <p:cNvSpPr/>
          <p:nvPr/>
        </p:nvSpPr>
        <p:spPr bwMode="auto">
          <a:xfrm>
            <a:off x="7056255" y="2156170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WebUI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B50D1B93-54E8-476B-B3DE-2C2906524073}"/>
              </a:ext>
            </a:extLst>
          </p:cNvPr>
          <p:cNvSpPr/>
          <p:nvPr/>
        </p:nvSpPr>
        <p:spPr bwMode="auto">
          <a:xfrm>
            <a:off x="7056255" y="3700484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Per-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sist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E4F8C34F-7FBF-40B9-A147-35B18EB67D53}"/>
              </a:ext>
            </a:extLst>
          </p:cNvPr>
          <p:cNvSpPr/>
          <p:nvPr/>
        </p:nvSpPr>
        <p:spPr bwMode="auto">
          <a:xfrm>
            <a:off x="7788989" y="2539178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77FC84B0-4882-4AE8-B77A-79CDD65FF118}"/>
              </a:ext>
            </a:extLst>
          </p:cNvPr>
          <p:cNvSpPr/>
          <p:nvPr/>
        </p:nvSpPr>
        <p:spPr bwMode="auto">
          <a:xfrm>
            <a:off x="7788989" y="3311335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Img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2D9474-A383-4704-8ABB-C5552C6B9DB2}"/>
              </a:ext>
            </a:extLst>
          </p:cNvPr>
          <p:cNvSpPr/>
          <p:nvPr/>
        </p:nvSpPr>
        <p:spPr bwMode="auto">
          <a:xfrm>
            <a:off x="8917136" y="1724122"/>
            <a:ext cx="1800200" cy="2880320"/>
          </a:xfrm>
          <a:prstGeom prst="roundRect">
            <a:avLst>
              <a:gd name="adj" fmla="val 7897"/>
            </a:avLst>
          </a:prstGeom>
          <a:ln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8 </a:t>
            </a: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cores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D2EF96A-0E75-4BC3-8057-410FC3FD001F}"/>
              </a:ext>
            </a:extLst>
          </p:cNvPr>
          <p:cNvSpPr/>
          <p:nvPr/>
        </p:nvSpPr>
        <p:spPr bwMode="auto">
          <a:xfrm>
            <a:off x="9000471" y="2156170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WebUI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8438187-1240-4AF7-A31F-123E9DFEA5A5}"/>
              </a:ext>
            </a:extLst>
          </p:cNvPr>
          <p:cNvSpPr/>
          <p:nvPr/>
        </p:nvSpPr>
        <p:spPr bwMode="auto">
          <a:xfrm>
            <a:off x="9000471" y="3700484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Per-</a:t>
            </a: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sist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292B2953-39F1-4D72-83B4-B0EFA61BF51A}"/>
              </a:ext>
            </a:extLst>
          </p:cNvPr>
          <p:cNvSpPr/>
          <p:nvPr/>
        </p:nvSpPr>
        <p:spPr bwMode="auto">
          <a:xfrm>
            <a:off x="9733205" y="2539178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6DF95BB9-D533-4103-88E7-780D9F4D3E02}"/>
              </a:ext>
            </a:extLst>
          </p:cNvPr>
          <p:cNvSpPr/>
          <p:nvPr/>
        </p:nvSpPr>
        <p:spPr bwMode="auto">
          <a:xfrm>
            <a:off x="9733205" y="3311335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Img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449689A-9FF4-4C42-9A07-375B8668A202}"/>
              </a:ext>
            </a:extLst>
          </p:cNvPr>
          <p:cNvSpPr/>
          <p:nvPr/>
        </p:nvSpPr>
        <p:spPr bwMode="auto">
          <a:xfrm>
            <a:off x="7059228" y="2928327"/>
            <a:ext cx="864096" cy="720080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Rec-omm</a:t>
            </a: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GB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6A50A1-9EA5-4C16-B7D6-7BE1AE9A2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80560"/>
              </p:ext>
            </p:extLst>
          </p:nvPr>
        </p:nvGraphicFramePr>
        <p:xfrm>
          <a:off x="1919321" y="4888918"/>
          <a:ext cx="2644068" cy="1125159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225848">
                  <a:extLst>
                    <a:ext uri="{9D8B030D-6E8A-4147-A177-3AD203B41FA5}">
                      <a16:colId xmlns:a16="http://schemas.microsoft.com/office/drawing/2014/main" val="515252521"/>
                    </a:ext>
                  </a:extLst>
                </a:gridCol>
                <a:gridCol w="1418220">
                  <a:extLst>
                    <a:ext uri="{9D8B030D-6E8A-4147-A177-3AD203B41FA5}">
                      <a16:colId xmlns:a16="http://schemas.microsoft.com/office/drawing/2014/main" val="2842585203"/>
                    </a:ext>
                  </a:extLst>
                </a:gridCol>
              </a:tblGrid>
              <a:tr h="375053">
                <a:tc>
                  <a:txBody>
                    <a:bodyPr/>
                    <a:lstStyle/>
                    <a:p>
                      <a:r>
                        <a:rPr lang="de-DE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1011.9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</a:t>
                      </a:r>
                      <a:r>
                        <a:rPr lang="de-DE" dirty="0"/>
                        <a:t>/s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35903"/>
                  </a:ext>
                </a:extLst>
              </a:tr>
              <a:tr h="375053">
                <a:tc>
                  <a:txBody>
                    <a:bodyPr/>
                    <a:lstStyle/>
                    <a:p>
                      <a:r>
                        <a:rPr lang="de-DE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3"/>
                          </a:solidFill>
                        </a:rPr>
                        <a:t>179.6</a:t>
                      </a:r>
                      <a:r>
                        <a:rPr lang="de-DE" dirty="0"/>
                        <a:t> 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18253"/>
                  </a:ext>
                </a:extLst>
              </a:tr>
              <a:tr h="375053"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3"/>
                          </a:solidFill>
                        </a:rPr>
                        <a:t>4.4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</a:t>
                      </a:r>
                      <a:r>
                        <a:rPr lang="de-DE" dirty="0"/>
                        <a:t>/J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6307"/>
                  </a:ext>
                </a:extLst>
              </a:tr>
            </a:tbl>
          </a:graphicData>
        </a:graphic>
      </p:graphicFrame>
      <p:pic>
        <p:nvPicPr>
          <p:cNvPr id="35" name="Picture 34" descr="Electric Power Plug Icon &lt;strong&gt;Clip Art&lt;/strong&gt;">
            <a:extLst>
              <a:ext uri="{FF2B5EF4-FFF2-40B4-BE49-F238E27FC236}">
                <a16:creationId xmlns:a16="http://schemas.microsoft.com/office/drawing/2014/main" id="{07CC7283-3634-4548-82FB-79D64027C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42" y="5303932"/>
            <a:ext cx="295130" cy="295130"/>
          </a:xfrm>
          <a:prstGeom prst="rect">
            <a:avLst/>
          </a:prstGeom>
        </p:spPr>
      </p:pic>
      <p:pic>
        <p:nvPicPr>
          <p:cNvPr id="36" name="Picture 35" descr="Gratis vectorafbeelding: Icon, &lt;strong&gt;Stopwatch&lt;/strong&gt;, Klok, Tijd, Black - Gratis ...">
            <a:extLst>
              <a:ext uri="{FF2B5EF4-FFF2-40B4-BE49-F238E27FC236}">
                <a16:creationId xmlns:a16="http://schemas.microsoft.com/office/drawing/2014/main" id="{DC5118F0-5FD4-4561-AF1F-EFA72FFAB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42" y="4910311"/>
            <a:ext cx="295130" cy="337290"/>
          </a:xfrm>
          <a:prstGeom prst="rect">
            <a:avLst/>
          </a:prstGeom>
          <a:noFill/>
        </p:spPr>
      </p:pic>
      <p:pic>
        <p:nvPicPr>
          <p:cNvPr id="37" name="Picture 36" descr="Gratis vectorafbeelding: Icon, &lt;strong&gt;Stopwatch&lt;/strong&gt;, Klok, Tijd, Black - Gratis ...">
            <a:extLst>
              <a:ext uri="{FF2B5EF4-FFF2-40B4-BE49-F238E27FC236}">
                <a16:creationId xmlns:a16="http://schemas.microsoft.com/office/drawing/2014/main" id="{E3D5D99C-D67D-4314-AA6F-7E03DCADE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55" y="5649805"/>
            <a:ext cx="213287" cy="243756"/>
          </a:xfrm>
          <a:prstGeom prst="rect">
            <a:avLst/>
          </a:prstGeom>
          <a:noFill/>
        </p:spPr>
      </p:pic>
      <p:pic>
        <p:nvPicPr>
          <p:cNvPr id="38" name="Picture 37" descr="Electric Power Plug Icon &lt;strong&gt;Clip Art&lt;/strong&gt;">
            <a:extLst>
              <a:ext uri="{FF2B5EF4-FFF2-40B4-BE49-F238E27FC236}">
                <a16:creationId xmlns:a16="http://schemas.microsoft.com/office/drawing/2014/main" id="{30719314-DF39-460F-9757-77BD440D6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29" y="5797225"/>
            <a:ext cx="213287" cy="21328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444B0C-285A-48FF-8293-FCB6C0F363F0}"/>
              </a:ext>
            </a:extLst>
          </p:cNvPr>
          <p:cNvCxnSpPr/>
          <p:nvPr/>
        </p:nvCxnSpPr>
        <p:spPr bwMode="auto">
          <a:xfrm flipV="1">
            <a:off x="2667774" y="5746140"/>
            <a:ext cx="216024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D20E1C15-6038-4C7F-92C6-46ED55D43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25875"/>
              </p:ext>
            </p:extLst>
          </p:nvPr>
        </p:nvGraphicFramePr>
        <p:xfrm>
          <a:off x="7451086" y="4866096"/>
          <a:ext cx="2644068" cy="1125159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225848">
                  <a:extLst>
                    <a:ext uri="{9D8B030D-6E8A-4147-A177-3AD203B41FA5}">
                      <a16:colId xmlns:a16="http://schemas.microsoft.com/office/drawing/2014/main" val="515252521"/>
                    </a:ext>
                  </a:extLst>
                </a:gridCol>
                <a:gridCol w="1418220">
                  <a:extLst>
                    <a:ext uri="{9D8B030D-6E8A-4147-A177-3AD203B41FA5}">
                      <a16:colId xmlns:a16="http://schemas.microsoft.com/office/drawing/2014/main" val="2842585203"/>
                    </a:ext>
                  </a:extLst>
                </a:gridCol>
              </a:tblGrid>
              <a:tr h="375053">
                <a:tc>
                  <a:txBody>
                    <a:bodyPr/>
                    <a:lstStyle/>
                    <a:p>
                      <a:r>
                        <a:rPr lang="de-DE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3"/>
                          </a:solidFill>
                        </a:rPr>
                        <a:t>1067.7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</a:t>
                      </a:r>
                      <a:r>
                        <a:rPr lang="de-DE" dirty="0"/>
                        <a:t>/s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35903"/>
                  </a:ext>
                </a:extLst>
              </a:tr>
              <a:tr h="375053">
                <a:tc>
                  <a:txBody>
                    <a:bodyPr/>
                    <a:lstStyle/>
                    <a:p>
                      <a:r>
                        <a:rPr lang="de-DE" dirty="0"/>
                        <a:t>Max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187.0</a:t>
                      </a:r>
                      <a:r>
                        <a:rPr lang="de-DE" dirty="0"/>
                        <a:t> 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18253"/>
                  </a:ext>
                </a:extLst>
              </a:tr>
              <a:tr h="375053">
                <a:tc>
                  <a:txBody>
                    <a:bodyPr/>
                    <a:lstStyle/>
                    <a:p>
                      <a:r>
                        <a:rPr lang="de-DE" dirty="0" err="1"/>
                        <a:t>Geo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4.3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</a:t>
                      </a:r>
                      <a:r>
                        <a:rPr lang="de-DE" dirty="0"/>
                        <a:t>/J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6307"/>
                  </a:ext>
                </a:extLst>
              </a:tr>
            </a:tbl>
          </a:graphicData>
        </a:graphic>
      </p:graphicFrame>
      <p:pic>
        <p:nvPicPr>
          <p:cNvPr id="45" name="Picture 44" descr="Electric Power Plug Icon &lt;strong&gt;Clip Art&lt;/strong&gt;">
            <a:extLst>
              <a:ext uri="{FF2B5EF4-FFF2-40B4-BE49-F238E27FC236}">
                <a16:creationId xmlns:a16="http://schemas.microsoft.com/office/drawing/2014/main" id="{9B1CB85D-702F-4BAB-8295-56EA0C2B1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07" y="5281110"/>
            <a:ext cx="295130" cy="295130"/>
          </a:xfrm>
          <a:prstGeom prst="rect">
            <a:avLst/>
          </a:prstGeom>
        </p:spPr>
      </p:pic>
      <p:pic>
        <p:nvPicPr>
          <p:cNvPr id="46" name="Picture 45" descr="Gratis vectorafbeelding: Icon, &lt;strong&gt;Stopwatch&lt;/strong&gt;, Klok, Tijd, Black - Gratis ...">
            <a:extLst>
              <a:ext uri="{FF2B5EF4-FFF2-40B4-BE49-F238E27FC236}">
                <a16:creationId xmlns:a16="http://schemas.microsoft.com/office/drawing/2014/main" id="{8BD36219-2DAA-4F0B-BA08-603304798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07" y="4887489"/>
            <a:ext cx="295130" cy="337290"/>
          </a:xfrm>
          <a:prstGeom prst="rect">
            <a:avLst/>
          </a:prstGeom>
          <a:noFill/>
        </p:spPr>
      </p:pic>
      <p:pic>
        <p:nvPicPr>
          <p:cNvPr id="47" name="Picture 46" descr="Gratis vectorafbeelding: Icon, &lt;strong&gt;Stopwatch&lt;/strong&gt;, Klok, Tijd, Black - Gratis ...">
            <a:extLst>
              <a:ext uri="{FF2B5EF4-FFF2-40B4-BE49-F238E27FC236}">
                <a16:creationId xmlns:a16="http://schemas.microsoft.com/office/drawing/2014/main" id="{07C3B5D6-776D-4B17-819D-A3CF1A533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20" y="5626983"/>
            <a:ext cx="213287" cy="243756"/>
          </a:xfrm>
          <a:prstGeom prst="rect">
            <a:avLst/>
          </a:prstGeom>
          <a:noFill/>
        </p:spPr>
      </p:pic>
      <p:pic>
        <p:nvPicPr>
          <p:cNvPr id="48" name="Picture 47" descr="Electric Power Plug Icon &lt;strong&gt;Clip Art&lt;/strong&gt;">
            <a:extLst>
              <a:ext uri="{FF2B5EF4-FFF2-40B4-BE49-F238E27FC236}">
                <a16:creationId xmlns:a16="http://schemas.microsoft.com/office/drawing/2014/main" id="{B361E84F-746F-473A-A274-55BD25810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94" y="5774403"/>
            <a:ext cx="213287" cy="213287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FFD422D-1D68-4640-9DE5-FD12905E2DE2}"/>
              </a:ext>
            </a:extLst>
          </p:cNvPr>
          <p:cNvCxnSpPr/>
          <p:nvPr/>
        </p:nvCxnSpPr>
        <p:spPr bwMode="auto">
          <a:xfrm flipV="1">
            <a:off x="8199539" y="5723318"/>
            <a:ext cx="216024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0C5C331-30B4-4885-B5E4-C86F3E4FC9CD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40" name="Eingekerbter Richtungspfeil 11">
            <a:extLst>
              <a:ext uri="{FF2B5EF4-FFF2-40B4-BE49-F238E27FC236}">
                <a16:creationId xmlns:a16="http://schemas.microsoft.com/office/drawing/2014/main" id="{5A887925-1588-4808-AD82-327753CC5EC3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1" name="Eingekerbter Richtungspfeil 11">
            <a:extLst>
              <a:ext uri="{FF2B5EF4-FFF2-40B4-BE49-F238E27FC236}">
                <a16:creationId xmlns:a16="http://schemas.microsoft.com/office/drawing/2014/main" id="{EE48D524-E406-4A43-87AE-8906D557124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2" name="Eingekerbter Richtungspfeil 11">
            <a:extLst>
              <a:ext uri="{FF2B5EF4-FFF2-40B4-BE49-F238E27FC236}">
                <a16:creationId xmlns:a16="http://schemas.microsoft.com/office/drawing/2014/main" id="{6EB8BD43-1310-4A0A-989F-3BAC86FF03F2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TeaStore</a:t>
            </a:r>
            <a:r>
              <a:rPr lang="en-US" dirty="0"/>
              <a:t> - Conclusions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392912" cy="51054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Teastore</a:t>
            </a:r>
            <a:r>
              <a:rPr lang="en-US" dirty="0"/>
              <a:t> can be used for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Performance modeling evaluation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Auto-Scaler evaluation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Placement and energy-efficiency evaluation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Micro-service reference application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Five Services + Registry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 err="1"/>
              <a:t>Kieker</a:t>
            </a:r>
            <a:r>
              <a:rPr lang="en-US" dirty="0"/>
              <a:t> monitoring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Load Generators and Load Profiles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Kubernetes support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Under Review by SPEC 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49604-522C-418A-ACD8-92F531507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36" y="2862665"/>
            <a:ext cx="3096344" cy="30963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EE5834-1A38-4DDA-A57B-31BC5AC337CA}"/>
              </a:ext>
            </a:extLst>
          </p:cNvPr>
          <p:cNvSpPr/>
          <p:nvPr/>
        </p:nvSpPr>
        <p:spPr>
          <a:xfrm>
            <a:off x="6611498" y="5758934"/>
            <a:ext cx="558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hlinkClick r:id="rId3"/>
              </a:rPr>
              <a:t>https://github.com/DescartesResearch/TeaStore</a:t>
            </a:r>
            <a:endParaRPr 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0EB6C9B-57F4-496B-A06F-F0F6F2F99080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636354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11AF5520-53CB-49DC-B661-96E4A141600F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D5B555A4-BD24-45E7-94DD-5D05246FA7E5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F71C99C8-DB43-46D2-8D17-B6E0F35AE75F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E797C-B9E4-4589-91D6-EB7D00E6E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708105"/>
            <a:ext cx="2880320" cy="2232249"/>
          </a:xfrm>
          <a:prstGeom prst="rect">
            <a:avLst/>
          </a:prstGeom>
        </p:spPr>
      </p:pic>
      <p:pic>
        <p:nvPicPr>
          <p:cNvPr id="1026" name="Picture 2" descr="https://research.spec.org/uploads/media/specrg-header-SM-trans.png">
            <a:extLst>
              <a:ext uri="{FF2B5EF4-FFF2-40B4-BE49-F238E27FC236}">
                <a16:creationId xmlns:a16="http://schemas.microsoft.com/office/drawing/2014/main" id="{07D32B57-F7F3-4A69-89E8-6B38B39EB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62" b="6311"/>
          <a:stretch/>
        </p:blipFill>
        <p:spPr bwMode="auto">
          <a:xfrm>
            <a:off x="7141212" y="4285640"/>
            <a:ext cx="814061" cy="13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21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4B301-3BBE-42B9-A979-152C4051D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53" y="1983858"/>
            <a:ext cx="2857500" cy="285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199" y="914400"/>
            <a:ext cx="7761065" cy="553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the </a:t>
            </a:r>
            <a:r>
              <a:rPr lang="en-US" dirty="0" err="1"/>
              <a:t>TeaStore</a:t>
            </a:r>
            <a:r>
              <a:rPr lang="en-US" dirty="0"/>
              <a:t> Dev Team</a:t>
            </a:r>
          </a:p>
          <a:p>
            <a:endParaRPr lang="en-US" dirty="0"/>
          </a:p>
          <a:p>
            <a:endParaRPr lang="en-US" sz="3000" dirty="0"/>
          </a:p>
          <a:p>
            <a:r>
              <a:rPr lang="en-US" sz="1900" dirty="0">
                <a:latin typeface="Arial Rounded MT Bold" panose="020F0704030504030204" pitchFamily="34" charset="0"/>
                <a:hlinkClick r:id="rId4"/>
              </a:rPr>
              <a:t>https://github.com/DescartesResearch/TeaStore</a:t>
            </a:r>
            <a:endParaRPr lang="en-US" sz="1900" dirty="0">
              <a:latin typeface="Arial Rounded MT Bold" panose="020F0704030504030204" pitchFamily="34" charset="0"/>
            </a:endParaRPr>
          </a:p>
          <a:p>
            <a:endParaRPr lang="en-US" sz="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HTTP Load Generator</a:t>
            </a:r>
            <a:br>
              <a:rPr lang="en-US" dirty="0"/>
            </a:br>
            <a:r>
              <a:rPr lang="en-US" sz="2100" dirty="0">
                <a:latin typeface="Arial Rounded MT Bold" panose="020F0704030504030204" pitchFamily="34" charset="0"/>
                <a:hlinkClick r:id="rId5"/>
              </a:rPr>
              <a:t>https://github.com/joakimkistowski/HTTP-Load-Generator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LIMBO Load Intensity Modeling Tool</a:t>
            </a:r>
            <a:br>
              <a:rPr lang="en-US" dirty="0"/>
            </a:br>
            <a:r>
              <a:rPr lang="en-US" sz="2100" dirty="0">
                <a:latin typeface="Arial Rounded MT Bold" panose="020F0704030504030204" pitchFamily="34" charset="0"/>
                <a:hlinkClick r:id="rId6"/>
              </a:rPr>
              <a:t>http://descartes.tools/limbo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05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/>
              <a:t>Kieker</a:t>
            </a:r>
            <a:r>
              <a:rPr lang="en-US" dirty="0"/>
              <a:t> Application Monitoring</a:t>
            </a:r>
            <a:br>
              <a:rPr lang="en-US" dirty="0"/>
            </a:br>
            <a:r>
              <a:rPr lang="en-US" sz="2100" dirty="0">
                <a:latin typeface="Arial Rounded MT Bold" panose="020F0704030504030204" pitchFamily="34" charset="0"/>
                <a:hlinkClick r:id="rId7"/>
              </a:rPr>
              <a:t>http://kieker-monitoring.net</a:t>
            </a:r>
            <a:endParaRPr lang="en-GB" sz="21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0EB6C9B-57F4-496B-A06F-F0F6F2F99080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636354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11AF5520-53CB-49DC-B661-96E4A141600F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D5B555A4-BD24-45E7-94DD-5D05246FA7E5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F71C99C8-DB43-46D2-8D17-B6E0F35AE75F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E797C-B9E4-4589-91D6-EB7D00E6E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07" y="785508"/>
            <a:ext cx="1844105" cy="1429182"/>
          </a:xfrm>
          <a:prstGeom prst="rect">
            <a:avLst/>
          </a:prstGeom>
        </p:spPr>
      </p:pic>
      <p:pic>
        <p:nvPicPr>
          <p:cNvPr id="2050" name="Picture 2" descr="JÃ³akim v. Kistowski">
            <a:extLst>
              <a:ext uri="{FF2B5EF4-FFF2-40B4-BE49-F238E27FC236}">
                <a16:creationId xmlns:a16="http://schemas.microsoft.com/office/drawing/2014/main" id="{F230FC53-1EB6-4BDC-BC61-7E053B14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9" y="1379047"/>
            <a:ext cx="763165" cy="1144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drÃ© Bauer">
            <a:extLst>
              <a:ext uri="{FF2B5EF4-FFF2-40B4-BE49-F238E27FC236}">
                <a16:creationId xmlns:a16="http://schemas.microsoft.com/office/drawing/2014/main" id="{A10D598D-E376-4D5F-BE63-BB398E0C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97" y="1386534"/>
            <a:ext cx="763165" cy="1144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mon Eismann">
            <a:extLst>
              <a:ext uri="{FF2B5EF4-FFF2-40B4-BE49-F238E27FC236}">
                <a16:creationId xmlns:a16="http://schemas.microsoft.com/office/drawing/2014/main" id="{17785A03-69B3-48DC-A0C8-9098B327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95" y="1373409"/>
            <a:ext cx="763165" cy="1144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rbert Schmitt">
            <a:extLst>
              <a:ext uri="{FF2B5EF4-FFF2-40B4-BE49-F238E27FC236}">
                <a16:creationId xmlns:a16="http://schemas.microsoft.com/office/drawing/2014/main" id="{7EA0C689-14EA-45FA-B6EB-FC1CB808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93" y="1373408"/>
            <a:ext cx="763165" cy="1144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ohannes Grohmann">
            <a:extLst>
              <a:ext uri="{FF2B5EF4-FFF2-40B4-BE49-F238E27FC236}">
                <a16:creationId xmlns:a16="http://schemas.microsoft.com/office/drawing/2014/main" id="{862F4645-655B-4F53-B78E-9F454D42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41" y="1373407"/>
            <a:ext cx="763165" cy="1144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e.informatik.uni-wuerzburg.de/fileadmin/_migrated/pics/LIMBOicon.png">
            <a:extLst>
              <a:ext uri="{FF2B5EF4-FFF2-40B4-BE49-F238E27FC236}">
                <a16:creationId xmlns:a16="http://schemas.microsoft.com/office/drawing/2014/main" id="{9D8C95BA-FC4A-478B-8DDA-F36DA99CD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0" y="4000906"/>
            <a:ext cx="1358201" cy="8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8525780-59CF-40E7-BAAC-C46C36504ADE}"/>
              </a:ext>
            </a:extLst>
          </p:cNvPr>
          <p:cNvSpPr/>
          <p:nvPr/>
        </p:nvSpPr>
        <p:spPr>
          <a:xfrm>
            <a:off x="9001174" y="4625340"/>
            <a:ext cx="2912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hlinkClick r:id="rId15"/>
              </a:rPr>
              <a:t>http://descartes.tools/</a:t>
            </a:r>
            <a:endParaRPr lang="en-US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506BD1-B68B-42E7-9C92-D212F16C91C3}"/>
              </a:ext>
            </a:extLst>
          </p:cNvPr>
          <p:cNvSpPr/>
          <p:nvPr/>
        </p:nvSpPr>
        <p:spPr>
          <a:xfrm>
            <a:off x="8832304" y="1753025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All tools available at:</a:t>
            </a:r>
          </a:p>
        </p:txBody>
      </p:sp>
      <p:pic>
        <p:nvPicPr>
          <p:cNvPr id="31" name="Picture 2" descr="Image result for kubernetes logo">
            <a:extLst>
              <a:ext uri="{FF2B5EF4-FFF2-40B4-BE49-F238E27FC236}">
                <a16:creationId xmlns:a16="http://schemas.microsoft.com/office/drawing/2014/main" id="{240B4D10-CD48-4DA6-AB37-935916AE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67" y="2185013"/>
            <a:ext cx="585246" cy="5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ocker logo">
            <a:extLst>
              <a:ext uri="{FF2B5EF4-FFF2-40B4-BE49-F238E27FC236}">
                <a16:creationId xmlns:a16="http://schemas.microsoft.com/office/drawing/2014/main" id="{A88FF06D-E2A7-4072-B652-3A1718D0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65" y="2197431"/>
            <a:ext cx="673454" cy="5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netflix ribbon logo">
            <a:extLst>
              <a:ext uri="{FF2B5EF4-FFF2-40B4-BE49-F238E27FC236}">
                <a16:creationId xmlns:a16="http://schemas.microsoft.com/office/drawing/2014/main" id="{FCF699AE-AF2D-4907-9E87-4D556F17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19" y="2197431"/>
            <a:ext cx="585246" cy="5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https://se.informatik.uni-wuerzburg.de/fileadmin/10030200/user_upload/logos/HTTPlogo.png">
            <a:extLst>
              <a:ext uri="{FF2B5EF4-FFF2-40B4-BE49-F238E27FC236}">
                <a16:creationId xmlns:a16="http://schemas.microsoft.com/office/drawing/2014/main" id="{D49493EC-C8B6-4579-BFC7-D9416BD6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03" y="2882536"/>
            <a:ext cx="1405433" cy="8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0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BA2B9F-27FF-4BD4-BDFD-866EEF638D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/>
              <a:t>[1] </a:t>
            </a:r>
            <a:r>
              <a:rPr lang="en-GB" sz="1400" dirty="0" err="1"/>
              <a:t>RUBiS</a:t>
            </a:r>
            <a:r>
              <a:rPr lang="en-GB" sz="1400" dirty="0"/>
              <a:t> User’s Manual, May 2008.</a:t>
            </a:r>
          </a:p>
          <a:p>
            <a:r>
              <a:rPr lang="de-DE" sz="1400" dirty="0"/>
              <a:t>[</a:t>
            </a:r>
            <a:r>
              <a:rPr lang="en-GB" sz="1400" dirty="0"/>
              <a:t>2] Standard  Performance  Evaluation  Corporation  (SPEC).  SPEC </a:t>
            </a:r>
            <a:r>
              <a:rPr lang="en-GB" sz="1400" dirty="0" err="1"/>
              <a:t>jEnterprise</a:t>
            </a:r>
            <a:r>
              <a:rPr lang="en-GB" sz="1400" dirty="0"/>
              <a:t> 2010 Design Document.   </a:t>
            </a:r>
            <a:r>
              <a:rPr lang="en-GB" sz="1400" dirty="0">
                <a:hlinkClick r:id="rId2"/>
              </a:rPr>
              <a:t>https://www.spec.org/jEnterprise2010/docs/DesignDocumentation.html</a:t>
            </a:r>
            <a:r>
              <a:rPr lang="en-GB" sz="1400" dirty="0"/>
              <a:t>, May 2010, Accessed: 16.10.2017.</a:t>
            </a:r>
            <a:endParaRPr lang="de-DE" sz="1400" dirty="0"/>
          </a:p>
          <a:p>
            <a:r>
              <a:rPr lang="de-DE" sz="1400" dirty="0"/>
              <a:t>[</a:t>
            </a:r>
            <a:r>
              <a:rPr lang="en-GB" sz="1400" dirty="0"/>
              <a:t>3] </a:t>
            </a:r>
            <a:r>
              <a:rPr lang="en-GB" sz="1400" dirty="0" err="1"/>
              <a:t>Weaveworks</a:t>
            </a:r>
            <a:r>
              <a:rPr lang="en-GB" sz="1400" dirty="0"/>
              <a:t> Inc. Sock Shop: A Microservice Demo Application. </a:t>
            </a:r>
            <a:r>
              <a:rPr lang="en-GB" sz="1400" dirty="0">
                <a:hlinkClick r:id="rId3"/>
              </a:rPr>
              <a:t>https://github.com/microservices-demo/microservices-demo</a:t>
            </a:r>
            <a:r>
              <a:rPr lang="en-GB" sz="1400" dirty="0"/>
              <a:t>, 2017, Accessed: 19.10.2017.</a:t>
            </a:r>
          </a:p>
          <a:p>
            <a:r>
              <a:rPr lang="de-DE" sz="1400" dirty="0"/>
              <a:t>[</a:t>
            </a:r>
            <a:r>
              <a:rPr lang="en-GB" sz="1400" dirty="0"/>
              <a:t>4] A. van Hoorn, J. Waller, and W. </a:t>
            </a:r>
            <a:r>
              <a:rPr lang="en-GB" sz="1400" dirty="0" err="1"/>
              <a:t>Hasselbring</a:t>
            </a:r>
            <a:r>
              <a:rPr lang="en-GB" sz="1400" dirty="0"/>
              <a:t>. </a:t>
            </a:r>
            <a:r>
              <a:rPr lang="en-GB" sz="1400" dirty="0" err="1"/>
              <a:t>Kieker</a:t>
            </a:r>
            <a:r>
              <a:rPr lang="en-GB" sz="1400" dirty="0"/>
              <a:t>: A framework for application performance monitoring and dynamic software analysis. In </a:t>
            </a:r>
            <a:r>
              <a:rPr lang="en-GB" sz="1400" i="1" dirty="0"/>
              <a:t>Proceedings of the 3rd joint ACM/SPEC International Conference on Performance Engineering (ICPE 2012)</a:t>
            </a:r>
            <a:r>
              <a:rPr lang="en-GB" sz="1400" dirty="0"/>
              <a:t>, April 2012.</a:t>
            </a:r>
            <a:endParaRPr lang="en-US" sz="1400" dirty="0"/>
          </a:p>
          <a:p>
            <a:r>
              <a:rPr lang="en-US" sz="1400" dirty="0"/>
              <a:t>[5] J. von Kistowski, M. Deffner, and S. Kounev. Run-time Prediction of Power Consumption for Component Deployments. In </a:t>
            </a:r>
            <a:r>
              <a:rPr lang="en-US" sz="1400" i="1" dirty="0"/>
              <a:t>Proceedings of the 15th IEEE International Conference on Autonomic Computing (ICAC 2018)</a:t>
            </a:r>
            <a:r>
              <a:rPr lang="en-US" sz="1400" dirty="0"/>
              <a:t>, Trento, Italy, September 2018.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86980-7204-479E-994E-7B8D8E9719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1400" dirty="0"/>
              <a:t>[</a:t>
            </a:r>
            <a:r>
              <a:rPr lang="en-GB" sz="1400" dirty="0"/>
              <a:t>6] J. von Kistowski, N. Herbst, S. Kounev, H. Groenda, C. Stier, and S. Lehrig. </a:t>
            </a:r>
            <a:r>
              <a:rPr lang="en-GB" sz="1400" dirty="0" err="1"/>
              <a:t>Modeling</a:t>
            </a:r>
            <a:r>
              <a:rPr lang="en-GB" sz="1400" dirty="0"/>
              <a:t> and Extracting Load Intensity Profiles. </a:t>
            </a:r>
            <a:r>
              <a:rPr lang="en-GB" sz="1400" i="1" dirty="0"/>
              <a:t>ACM Transactions on Autonomous and Adaptive Systems (TAAS)</a:t>
            </a:r>
            <a:r>
              <a:rPr lang="en-GB" sz="1400" dirty="0"/>
              <a:t>, 11(4):23:1 - 23:28, January 2017.</a:t>
            </a:r>
            <a:endParaRPr lang="en-US" sz="1400" dirty="0"/>
          </a:p>
          <a:p>
            <a:r>
              <a:rPr lang="en-US" sz="1400" dirty="0"/>
              <a:t>[7] T. C. </a:t>
            </a:r>
            <a:r>
              <a:rPr lang="en-US" sz="1400" dirty="0" err="1"/>
              <a:t>Chieu</a:t>
            </a:r>
            <a:r>
              <a:rPr lang="en-US" sz="1400" dirty="0"/>
              <a:t>, A. </a:t>
            </a:r>
            <a:r>
              <a:rPr lang="en-US" sz="1400" dirty="0" err="1"/>
              <a:t>Mohindra</a:t>
            </a:r>
            <a:r>
              <a:rPr lang="en-US" sz="1400" dirty="0"/>
              <a:t>, A. A. </a:t>
            </a:r>
            <a:r>
              <a:rPr lang="en-US" sz="1400" dirty="0" err="1"/>
              <a:t>Karve</a:t>
            </a:r>
            <a:r>
              <a:rPr lang="en-US" sz="1400" dirty="0"/>
              <a:t>, and A. Segal. Dynamic scaling of web applications in a virtualized cloud computing environment. In </a:t>
            </a:r>
            <a:r>
              <a:rPr lang="en-US" sz="1400" i="1" dirty="0"/>
              <a:t>International Conference on E-Business Engineering</a:t>
            </a:r>
            <a:r>
              <a:rPr lang="en-US" sz="1400" dirty="0"/>
              <a:t>, 2009.</a:t>
            </a:r>
          </a:p>
          <a:p>
            <a:r>
              <a:rPr lang="en-US" sz="1400" dirty="0"/>
              <a:t>[8] </a:t>
            </a:r>
            <a:r>
              <a:rPr lang="en-GB" sz="1400" dirty="0"/>
              <a:t>N. R. Herbst, S. Kounev, and R. </a:t>
            </a:r>
            <a:r>
              <a:rPr lang="en-GB" sz="1400" dirty="0" err="1"/>
              <a:t>Reussner</a:t>
            </a:r>
            <a:r>
              <a:rPr lang="en-GB" sz="1400" dirty="0"/>
              <a:t>. Elasticity in Cloud Computing: What it is, and What it is Not. In </a:t>
            </a:r>
            <a:r>
              <a:rPr lang="en-GB" sz="1400" i="1" dirty="0"/>
              <a:t>Proceedings of the 10th International Conference on Autonomic Computing (ICAC 2013)</a:t>
            </a:r>
            <a:r>
              <a:rPr lang="en-GB" sz="1400" dirty="0"/>
              <a:t>, San Jose, CA, June 2013.</a:t>
            </a:r>
          </a:p>
        </p:txBody>
      </p:sp>
    </p:spTree>
    <p:extLst>
      <p:ext uri="{BB962C8B-B14F-4D97-AF65-F5344CB8AC3E}">
        <p14:creationId xmlns:p14="http://schemas.microsoft.com/office/powerpoint/2010/main" val="3122986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Performance Properties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BA2B9F-27FF-4BD4-BDFD-866EEF638D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Two types of caches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Black-box JPA persistence cache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White-box image provider cache</a:t>
            </a:r>
          </a:p>
          <a:p>
            <a:r>
              <a:rPr lang="en-US" sz="2000" dirty="0"/>
              <a:t>Different and mixed load types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I/O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Memory</a:t>
            </a:r>
          </a:p>
          <a:p>
            <a:r>
              <a:rPr lang="en-US" sz="2000" dirty="0"/>
              <a:t>Internal state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Database size influences resource demands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839ED7-C2A5-45BD-AE22-A5581D871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914400"/>
            <a:ext cx="5334000" cy="5105400"/>
          </a:xfrm>
        </p:spPr>
        <p:txBody>
          <a:bodyPr/>
          <a:lstStyle/>
          <a:p>
            <a:r>
              <a:rPr lang="en-US" sz="2000" dirty="0"/>
              <a:t>Load independent tasks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Periodic recommender retraining (optional) </a:t>
            </a:r>
          </a:p>
          <a:p>
            <a:r>
              <a:rPr lang="en-US" sz="2000" dirty="0"/>
              <a:t>Startup behavior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/>
              <a:t>Auth</a:t>
            </a:r>
            <a:r>
              <a:rPr lang="en-US" sz="1800" dirty="0"/>
              <a:t> and WebUI start “instantly”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Recommender needs training on startup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Image Provider creates images on startup</a:t>
            </a:r>
            <a:endParaRPr lang="en-US" sz="2000" dirty="0"/>
          </a:p>
          <a:p>
            <a:r>
              <a:rPr lang="en-US" sz="2000" dirty="0"/>
              <a:t>Configuration options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Recommender algorithms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Recommender retraining interval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Image Provider cache implementations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Database size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29FEB8F-759C-43B7-8037-5E2660C814D8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ingekerbter Richtungspfeil 11">
            <a:extLst>
              <a:ext uri="{FF2B5EF4-FFF2-40B4-BE49-F238E27FC236}">
                <a16:creationId xmlns:a16="http://schemas.microsoft.com/office/drawing/2014/main" id="{6A547D42-0043-44D5-8D10-645EADAAEB9B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BC102241-FCA4-4A8A-A739-3E2513BA3822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Eingekerbter Richtungspfeil 11">
            <a:extLst>
              <a:ext uri="{FF2B5EF4-FFF2-40B4-BE49-F238E27FC236}">
                <a16:creationId xmlns:a16="http://schemas.microsoft.com/office/drawing/2014/main" id="{0BB2BE04-CE94-45C7-BFE1-19A68A041F88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Auto-Scaling – Elasticity Metrics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627298B-4AC2-4925-8A63-D2F33840E17D}"/>
              </a:ext>
            </a:extLst>
          </p:cNvPr>
          <p:cNvSpPr txBox="1">
            <a:spLocks/>
          </p:cNvSpPr>
          <p:nvPr/>
        </p:nvSpPr>
        <p:spPr>
          <a:xfrm>
            <a:off x="719670" y="908720"/>
            <a:ext cx="10657417" cy="518457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endParaRPr lang="en-GB" b="0" kern="0" dirty="0"/>
          </a:p>
          <a:p>
            <a:endParaRPr lang="en-GB" b="0" kern="0" dirty="0"/>
          </a:p>
          <a:p>
            <a:endParaRPr lang="en-GB" b="0" kern="0" dirty="0"/>
          </a:p>
          <a:p>
            <a:r>
              <a:rPr lang="en-GB" b="0" kern="0" dirty="0"/>
              <a:t>Elasticity</a:t>
            </a:r>
            <a:r>
              <a:rPr lang="de-DE" b="0" kern="0" dirty="0"/>
              <a:t> </a:t>
            </a:r>
            <a:r>
              <a:rPr lang="en-US" b="0" kern="0" dirty="0"/>
              <a:t>metrics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kern="0" dirty="0">
                <a:solidFill>
                  <a:schemeClr val="bg2"/>
                </a:solidFill>
              </a:rPr>
              <a:t>Accuracy: average proportion </a:t>
            </a:r>
            <a:br>
              <a:rPr lang="en-US" b="0" kern="0" dirty="0">
                <a:solidFill>
                  <a:schemeClr val="bg2"/>
                </a:solidFill>
              </a:rPr>
            </a:br>
            <a:r>
              <a:rPr lang="en-US" b="0" kern="0" dirty="0">
                <a:solidFill>
                  <a:schemeClr val="bg2"/>
                </a:solidFill>
              </a:rPr>
              <a:t>of resources that the system </a:t>
            </a:r>
            <a:br>
              <a:rPr lang="en-US" b="0" kern="0" dirty="0">
                <a:solidFill>
                  <a:schemeClr val="bg2"/>
                </a:solidFill>
              </a:rPr>
            </a:br>
            <a:r>
              <a:rPr lang="en-US" b="0" kern="0" dirty="0">
                <a:solidFill>
                  <a:schemeClr val="bg2"/>
                </a:solidFill>
              </a:rPr>
              <a:t>has over-/under-provisioned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b="0" kern="0" dirty="0"/>
              <a:t>Time Share: </a:t>
            </a:r>
            <a:r>
              <a:rPr lang="en-GB" b="0" kern="0" dirty="0"/>
              <a:t>average time in </a:t>
            </a:r>
            <a:br>
              <a:rPr lang="en-GB" b="0" kern="0" dirty="0"/>
            </a:br>
            <a:r>
              <a:rPr lang="en-GB" b="0" kern="0" dirty="0"/>
              <a:t>which the system is an </a:t>
            </a:r>
            <a:br>
              <a:rPr lang="en-GB" b="0" kern="0" dirty="0"/>
            </a:br>
            <a:r>
              <a:rPr lang="en-US" b="0" kern="0" dirty="0"/>
              <a:t>over-/under-provisioned state</a:t>
            </a:r>
            <a:endParaRPr lang="en-GB" b="0" kern="0" dirty="0"/>
          </a:p>
          <a:p>
            <a:pPr lvl="1"/>
            <a:endParaRPr lang="de-DE" b="0" kern="0" dirty="0"/>
          </a:p>
          <a:p>
            <a:pPr lvl="1"/>
            <a:endParaRPr lang="de-DE" b="0" kern="0" dirty="0"/>
          </a:p>
          <a:p>
            <a:pPr lvl="1"/>
            <a:endParaRPr lang="de-DE" b="0" kern="0" dirty="0"/>
          </a:p>
          <a:p>
            <a:pPr marL="457200" lvl="1" indent="0">
              <a:buFont typeface="Wingdings" panose="05000000000000000000" pitchFamily="2" charset="2"/>
              <a:buNone/>
            </a:pPr>
            <a:endParaRPr lang="de-DE" b="0" kern="0" dirty="0"/>
          </a:p>
          <a:p>
            <a:pPr marL="914400" lvl="2" indent="0">
              <a:buFontTx/>
              <a:buNone/>
            </a:pPr>
            <a:endParaRPr lang="de-DE" b="0" kern="0" dirty="0"/>
          </a:p>
          <a:p>
            <a:endParaRPr lang="de-DE" b="0" kern="0" dirty="0"/>
          </a:p>
          <a:p>
            <a:endParaRPr lang="de-DE" b="0" kern="0" dirty="0"/>
          </a:p>
        </p:txBody>
      </p:sp>
      <p:sp>
        <p:nvSpPr>
          <p:cNvPr id="33" name="Rechteck: abgerundete Ecken 14">
            <a:extLst>
              <a:ext uri="{FF2B5EF4-FFF2-40B4-BE49-F238E27FC236}">
                <a16:creationId xmlns:a16="http://schemas.microsoft.com/office/drawing/2014/main" id="{0D23A7AF-1A49-4CC5-A5A5-23F53B323684}"/>
              </a:ext>
            </a:extLst>
          </p:cNvPr>
          <p:cNvSpPr/>
          <p:nvPr/>
        </p:nvSpPr>
        <p:spPr bwMode="auto">
          <a:xfrm>
            <a:off x="1079826" y="864899"/>
            <a:ext cx="9937104" cy="1440160"/>
          </a:xfrm>
          <a:prstGeom prst="roundRect">
            <a:avLst/>
          </a:prstGeom>
          <a:solidFill>
            <a:srgbClr val="FFF2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+mj-lt"/>
              </a:rPr>
              <a:t>“Elasticity is the degree to which a system is able to adapt to workload changes by provisioning and deprovisioning resources in an autonomic manner, such that at each point in time the available resources </a:t>
            </a:r>
            <a:r>
              <a:rPr lang="en-US" sz="1800" dirty="0">
                <a:latin typeface="+mj-lt"/>
              </a:rPr>
              <a:t>match the current demand </a:t>
            </a:r>
            <a:r>
              <a:rPr lang="en-US" sz="1800" b="0" dirty="0">
                <a:latin typeface="+mj-lt"/>
              </a:rPr>
              <a:t>as </a:t>
            </a:r>
            <a:r>
              <a:rPr lang="en-GB" sz="1800" b="0" dirty="0">
                <a:latin typeface="+mj-lt"/>
              </a:rPr>
              <a:t>closely as possible</a:t>
            </a:r>
            <a:r>
              <a:rPr lang="de-DE" sz="1800" b="0" dirty="0">
                <a:latin typeface="+mj-lt"/>
              </a:rPr>
              <a:t>.“ [8]</a:t>
            </a:r>
          </a:p>
        </p:txBody>
      </p:sp>
      <p:pic>
        <p:nvPicPr>
          <p:cNvPr id="34" name="Grafik 20" descr="Provisioning.pdf - Adobe Acrobat Pro DC">
            <a:extLst>
              <a:ext uri="{FF2B5EF4-FFF2-40B4-BE49-F238E27FC236}">
                <a16:creationId xmlns:a16="http://schemas.microsoft.com/office/drawing/2014/main" id="{E5FDCB8F-DEA8-46C3-9AB5-C97AD8C4A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34951" r="31100" b="26352"/>
          <a:stretch/>
        </p:blipFill>
        <p:spPr>
          <a:xfrm>
            <a:off x="5145131" y="2647964"/>
            <a:ext cx="6944679" cy="2941276"/>
          </a:xfrm>
          <a:prstGeom prst="rect">
            <a:avLst/>
          </a:prstGeom>
        </p:spPr>
      </p:pic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C8D5A067-7847-4017-B6A6-810FB306FDF2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6" name="Eingekerbter Richtungspfeil 11">
            <a:extLst>
              <a:ext uri="{FF2B5EF4-FFF2-40B4-BE49-F238E27FC236}">
                <a16:creationId xmlns:a16="http://schemas.microsoft.com/office/drawing/2014/main" id="{EB0DFEE5-8D7E-4B86-B706-37EF7079A770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Eingekerbter Richtungspfeil 11">
            <a:extLst>
              <a:ext uri="{FF2B5EF4-FFF2-40B4-BE49-F238E27FC236}">
                <a16:creationId xmlns:a16="http://schemas.microsoft.com/office/drawing/2014/main" id="{142B636D-E54A-413B-AC37-B39C1EC798FE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Eingekerbter Richtungspfeil 11">
            <a:extLst>
              <a:ext uri="{FF2B5EF4-FFF2-40B4-BE49-F238E27FC236}">
                <a16:creationId xmlns:a16="http://schemas.microsoft.com/office/drawing/2014/main" id="{D58B1D59-0302-4BF4-80E8-96A70CFE17D2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384800" cy="5105400"/>
          </a:xfrm>
        </p:spPr>
        <p:txBody>
          <a:bodyPr/>
          <a:lstStyle/>
          <a:p>
            <a:r>
              <a:rPr lang="en-US" b="1" dirty="0"/>
              <a:t>How to evaluate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Placement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Auto-scalers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Modeling approaches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Model extractors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Require realistic </a:t>
            </a:r>
            <a:r>
              <a:rPr lang="en-US" b="1" dirty="0"/>
              <a:t>reference and test applications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3CFA8F8-54AD-4CC4-9607-CC17052B29E0}"/>
              </a:ext>
            </a:extLst>
          </p:cNvPr>
          <p:cNvSpPr txBox="1">
            <a:spLocks/>
          </p:cNvSpPr>
          <p:nvPr/>
        </p:nvSpPr>
        <p:spPr bwMode="auto">
          <a:xfrm>
            <a:off x="6299200" y="939512"/>
            <a:ext cx="5629448" cy="50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/>
              <a:t>Reference applications help 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kern="0" dirty="0"/>
              <a:t>Evaluate model</a:t>
            </a:r>
            <a:br>
              <a:rPr lang="en-US" b="0" kern="0" dirty="0"/>
            </a:br>
            <a:r>
              <a:rPr lang="en-US" b="0" kern="0" dirty="0"/>
              <a:t>(extractor) accuracy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kern="0" dirty="0"/>
              <a:t>Measure auto-scaler</a:t>
            </a:r>
            <a:br>
              <a:rPr lang="en-US" b="0" kern="0" dirty="0"/>
            </a:br>
            <a:r>
              <a:rPr lang="en-US" b="0" kern="0" dirty="0"/>
              <a:t>elasticity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kern="0" dirty="0"/>
              <a:t>Measure placement</a:t>
            </a:r>
            <a:br>
              <a:rPr lang="en-US" b="0" kern="0" dirty="0"/>
            </a:br>
            <a:r>
              <a:rPr lang="en-US" b="0" kern="0" dirty="0"/>
              <a:t>power consumption</a:t>
            </a:r>
            <a:br>
              <a:rPr lang="en-US" b="0" kern="0" dirty="0"/>
            </a:br>
            <a:r>
              <a:rPr lang="en-US" b="0" kern="0" dirty="0"/>
              <a:t>and performance</a:t>
            </a:r>
          </a:p>
          <a:p>
            <a:endParaRPr lang="en-US" b="0" kern="0" dirty="0"/>
          </a:p>
          <a:p>
            <a:endParaRPr lang="en-US" b="0" kern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C1FB3FD-5AD5-4760-999D-35024D173993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1A790733-0C7B-414F-8409-68BE0A443EBD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C77C13F4-EBC3-484E-9C81-864D62E95209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CC4C1ED4-39FB-471C-8503-38DC35EA3408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1" name="Grafik 25" descr="Bildergebnis für power analyzer">
            <a:extLst>
              <a:ext uri="{FF2B5EF4-FFF2-40B4-BE49-F238E27FC236}">
                <a16:creationId xmlns:a16="http://schemas.microsoft.com/office/drawing/2014/main" id="{5C88EE26-EBA6-42B5-8DC5-0402E21D47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481" y="4159722"/>
            <a:ext cx="1742578" cy="74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DB127-6968-4099-A4C8-F09406C1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2852936"/>
            <a:ext cx="1481714" cy="846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2E637B-7869-4A3B-8BC9-07A0DA12D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64" y="1736443"/>
            <a:ext cx="1481714" cy="6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a Test Application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6824960" cy="5105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Scalable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Allows for changes at run-time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Reproducible performance results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Diverse performance behavior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Dependable and stable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Online monitoring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Load profiles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Simple setup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Modern, representative technology stack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Requirements Icon ">
            <a:extLst>
              <a:ext uri="{FF2B5EF4-FFF2-40B4-BE49-F238E27FC236}">
                <a16:creationId xmlns:a16="http://schemas.microsoft.com/office/drawing/2014/main" id="{621EDC65-EF62-4698-9D8B-D481F9C1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268760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3A0276-BDE7-48DC-8442-34E1320E12FC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ingekerbter Richtungspfeil 11">
            <a:extLst>
              <a:ext uri="{FF2B5EF4-FFF2-40B4-BE49-F238E27FC236}">
                <a16:creationId xmlns:a16="http://schemas.microsoft.com/office/drawing/2014/main" id="{61066961-B243-43F2-9956-083FC69B123E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5818481D-5597-4A27-AB62-22A14AD7EE58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DF6F6A5E-515B-4117-931C-47C9EF2F0630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" name="Grafik 12">
            <a:extLst>
              <a:ext uri="{FF2B5EF4-FFF2-40B4-BE49-F238E27FC236}">
                <a16:creationId xmlns:a16="http://schemas.microsoft.com/office/drawing/2014/main" id="{A8CB25E3-3D55-4F6C-AF6E-E5F1ED85D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710" y="3573016"/>
            <a:ext cx="1913379" cy="5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Test Applications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10713392" cy="546692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 err="1"/>
              <a:t>RUBiS</a:t>
            </a:r>
            <a:r>
              <a:rPr lang="de-DE" sz="2400" dirty="0"/>
              <a:t> [1]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/>
              <a:t>eBay-like </a:t>
            </a:r>
            <a:r>
              <a:rPr lang="de-DE" sz="1800" dirty="0" err="1"/>
              <a:t>bidding</a:t>
            </a:r>
            <a:r>
              <a:rPr lang="de-DE" sz="1800" dirty="0"/>
              <a:t> </a:t>
            </a:r>
            <a:r>
              <a:rPr lang="de-DE" sz="1800" dirty="0" err="1"/>
              <a:t>platform</a:t>
            </a:r>
            <a:endParaRPr lang="de-DE" sz="18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 err="1"/>
              <a:t>Created</a:t>
            </a:r>
            <a:r>
              <a:rPr lang="de-DE" sz="1800" dirty="0"/>
              <a:t> 2002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/>
              <a:t>Single </a:t>
            </a:r>
            <a:r>
              <a:rPr lang="de-DE" sz="1800" dirty="0" err="1"/>
              <a:t>service</a:t>
            </a:r>
            <a:endParaRPr lang="de-DE" sz="1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 err="1"/>
              <a:t>SPECjEnterprise</a:t>
            </a:r>
            <a:r>
              <a:rPr lang="de-DE" sz="2400" dirty="0"/>
              <a:t> 2010 [2]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2000" dirty="0"/>
              <a:t>SPEC Java Enterprise benchmark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 err="1"/>
              <a:t>Three</a:t>
            </a:r>
            <a:r>
              <a:rPr lang="de-DE" sz="1800" dirty="0"/>
              <a:t> </a:t>
            </a:r>
            <a:r>
              <a:rPr lang="de-DE" sz="1800" dirty="0" err="1"/>
              <a:t>tier</a:t>
            </a:r>
            <a:r>
              <a:rPr lang="de-DE" sz="1800" dirty="0"/>
              <a:t> </a:t>
            </a:r>
            <a:r>
              <a:rPr lang="de-DE" sz="1800" dirty="0" err="1"/>
              <a:t>architecture</a:t>
            </a:r>
            <a:endParaRPr lang="de-DE" sz="18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run</a:t>
            </a:r>
            <a:r>
              <a:rPr lang="de-DE" sz="1800" dirty="0"/>
              <a:t>-time </a:t>
            </a:r>
            <a:r>
              <a:rPr lang="de-DE" sz="1800" dirty="0" err="1"/>
              <a:t>scaling</a:t>
            </a:r>
            <a:endParaRPr lang="de-DE" sz="18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/>
              <a:t>Database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primary</a:t>
            </a:r>
            <a:r>
              <a:rPr lang="de-DE" sz="1800" dirty="0"/>
              <a:t> </a:t>
            </a:r>
            <a:r>
              <a:rPr lang="de-DE" sz="1800" dirty="0" err="1"/>
              <a:t>bottleneck</a:t>
            </a:r>
            <a:endParaRPr lang="de-DE" sz="1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400" dirty="0"/>
              <a:t>Sock Shop [3]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/>
              <a:t>Microservice network </a:t>
            </a:r>
            <a:r>
              <a:rPr lang="de-DE" sz="1800" dirty="0" err="1"/>
              <a:t>management</a:t>
            </a:r>
            <a:r>
              <a:rPr lang="de-DE" sz="1800" dirty="0"/>
              <a:t> </a:t>
            </a:r>
            <a:r>
              <a:rPr lang="de-DE" sz="1800" dirty="0" err="1"/>
              <a:t>demo</a:t>
            </a:r>
            <a:r>
              <a:rPr lang="de-DE" sz="1800" dirty="0"/>
              <a:t> </a:t>
            </a:r>
            <a:r>
              <a:rPr lang="de-DE" sz="1800" dirty="0" err="1"/>
              <a:t>application</a:t>
            </a:r>
            <a:endParaRPr lang="de-DE" sz="1800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 err="1"/>
              <a:t>Created</a:t>
            </a:r>
            <a:r>
              <a:rPr lang="de-DE" sz="1800" dirty="0"/>
              <a:t> 2016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de-DE" sz="1800" dirty="0"/>
              <a:t>Low </a:t>
            </a:r>
            <a:r>
              <a:rPr lang="de-DE" sz="1800" dirty="0" err="1"/>
              <a:t>load</a:t>
            </a:r>
            <a:r>
              <a:rPr lang="de-DE" sz="1800" dirty="0"/>
              <a:t> on non-network </a:t>
            </a:r>
            <a:r>
              <a:rPr lang="de-DE" sz="1800" dirty="0" err="1"/>
              <a:t>resources</a:t>
            </a:r>
            <a:endParaRPr lang="de-DE" sz="1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200" dirty="0"/>
              <a:t>Dell </a:t>
            </a:r>
            <a:r>
              <a:rPr lang="de-DE" sz="2200" dirty="0" err="1"/>
              <a:t>DVDStore</a:t>
            </a:r>
            <a:r>
              <a:rPr lang="de-DE" sz="2200" dirty="0"/>
              <a:t>, ACME Air, Spring Cloud Demo, and </a:t>
            </a:r>
            <a:r>
              <a:rPr lang="de-DE" sz="2200" dirty="0" err="1"/>
              <a:t>more</a:t>
            </a:r>
            <a:r>
              <a:rPr lang="de-DE" sz="2200" dirty="0"/>
              <a:t> in </a:t>
            </a:r>
            <a:r>
              <a:rPr lang="de-DE" sz="2200" dirty="0" err="1"/>
              <a:t>our</a:t>
            </a:r>
            <a:r>
              <a:rPr lang="de-DE" sz="2200" dirty="0"/>
              <a:t> MASCOTS </a:t>
            </a:r>
            <a:r>
              <a:rPr lang="de-DE" sz="2200" dirty="0" err="1"/>
              <a:t>paper</a:t>
            </a:r>
            <a:r>
              <a:rPr lang="de-DE" sz="2200" dirty="0"/>
              <a:t> [4]</a:t>
            </a:r>
            <a:endParaRPr lang="de-DE" sz="1600" dirty="0"/>
          </a:p>
          <a:p>
            <a:pPr marL="457200" indent="-457200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ObjectWeb Consortium">
            <a:extLst>
              <a:ext uri="{FF2B5EF4-FFF2-40B4-BE49-F238E27FC236}">
                <a16:creationId xmlns:a16="http://schemas.microsoft.com/office/drawing/2014/main" id="{CD797A71-2308-4907-98B0-1DFB6FE27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4"/>
          <a:stretch/>
        </p:blipFill>
        <p:spPr bwMode="auto">
          <a:xfrm>
            <a:off x="7433961" y="1431982"/>
            <a:ext cx="201622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F83F68-BD2A-47AA-82B5-EE2CD76F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854440"/>
            <a:ext cx="1091746" cy="15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Sock Shop frontend">
            <a:extLst>
              <a:ext uri="{FF2B5EF4-FFF2-40B4-BE49-F238E27FC236}">
                <a16:creationId xmlns:a16="http://schemas.microsoft.com/office/drawing/2014/main" id="{2B9BCA46-1F22-4D53-904D-E02D20A54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8420" r="74975" b="84020"/>
          <a:stretch/>
        </p:blipFill>
        <p:spPr bwMode="auto">
          <a:xfrm>
            <a:off x="7433961" y="5070264"/>
            <a:ext cx="22322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EDD253-3F7B-43B9-9C73-6537894826A7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b="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D532C757-F587-4F59-AA92-07A59477C52C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04349B3E-7A25-4A87-8C72-3A51BE32E418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F3B49464-4691-413C-8C4A-44D27FFBBEE1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70" y="30163"/>
            <a:ext cx="10657417" cy="64611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TeaStore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384800" cy="5322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Micro-service test application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Five services + registry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Netflix “Ribbon” client-side load balancer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Kieker APM [5]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Documented deployment options: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Manual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Docker images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Kubernetes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FB297F8-936F-442A-9C78-964F3B72B514}"/>
              </a:ext>
            </a:extLst>
          </p:cNvPr>
          <p:cNvSpPr/>
          <p:nvPr/>
        </p:nvSpPr>
        <p:spPr bwMode="auto">
          <a:xfrm>
            <a:off x="7055074" y="1072319"/>
            <a:ext cx="1296144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WebUI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F48C764-1533-4D85-A794-1BAA2B41823D}"/>
              </a:ext>
            </a:extLst>
          </p:cNvPr>
          <p:cNvSpPr/>
          <p:nvPr/>
        </p:nvSpPr>
        <p:spPr bwMode="auto">
          <a:xfrm>
            <a:off x="6045089" y="2866839"/>
            <a:ext cx="1370025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Auth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F632DC8-76FB-421C-96A2-6EF53189DE1C}"/>
              </a:ext>
            </a:extLst>
          </p:cNvPr>
          <p:cNvSpPr/>
          <p:nvPr/>
        </p:nvSpPr>
        <p:spPr bwMode="auto">
          <a:xfrm>
            <a:off x="7570727" y="2867300"/>
            <a:ext cx="1416965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Image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9A78BDF-C45A-4035-975F-52409B4B9317}"/>
              </a:ext>
            </a:extLst>
          </p:cNvPr>
          <p:cNvSpPr/>
          <p:nvPr/>
        </p:nvSpPr>
        <p:spPr bwMode="auto">
          <a:xfrm>
            <a:off x="9143305" y="2866839"/>
            <a:ext cx="1368147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Recom-mender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E404BD0B-1F95-4B3B-B890-F3C1FA1AE5FA}"/>
              </a:ext>
            </a:extLst>
          </p:cNvPr>
          <p:cNvSpPr/>
          <p:nvPr/>
        </p:nvSpPr>
        <p:spPr bwMode="auto">
          <a:xfrm>
            <a:off x="10295434" y="1072318"/>
            <a:ext cx="1296144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Reg-</a:t>
            </a: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istry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BCC03E-F38C-4126-9289-71E8FA8CD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406" y="4707134"/>
            <a:ext cx="1198519" cy="11473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5F7B02-EDC4-4743-977E-2FE398B5A8EB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7042" y="2184353"/>
            <a:ext cx="910502" cy="6824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759F2B-70FD-444C-8732-013009229C2E}"/>
              </a:ext>
            </a:extLst>
          </p:cNvPr>
          <p:cNvCxnSpPr>
            <a:cxnSpLocks/>
          </p:cNvCxnSpPr>
          <p:nvPr/>
        </p:nvCxnSpPr>
        <p:spPr bwMode="auto">
          <a:xfrm>
            <a:off x="7703146" y="2184353"/>
            <a:ext cx="576064" cy="6824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81773A-961E-43CC-9EB4-362E7EB1A79A}"/>
              </a:ext>
            </a:extLst>
          </p:cNvPr>
          <p:cNvCxnSpPr>
            <a:cxnSpLocks/>
          </p:cNvCxnSpPr>
          <p:nvPr/>
        </p:nvCxnSpPr>
        <p:spPr bwMode="auto">
          <a:xfrm>
            <a:off x="7703146" y="2184353"/>
            <a:ext cx="2088232" cy="6505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362D21-CD58-4E4C-B4C0-1A826BD313BB}"/>
              </a:ext>
            </a:extLst>
          </p:cNvPr>
          <p:cNvCxnSpPr>
            <a:cxnSpLocks/>
            <a:stCxn id="6" idx="0"/>
            <a:endCxn id="11" idx="3"/>
          </p:cNvCxnSpPr>
          <p:nvPr/>
        </p:nvCxnSpPr>
        <p:spPr bwMode="auto">
          <a:xfrm flipV="1">
            <a:off x="8351218" y="1612379"/>
            <a:ext cx="194421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332288-F263-44EC-B71D-C6521BFCDD94}"/>
              </a:ext>
            </a:extLst>
          </p:cNvPr>
          <p:cNvCxnSpPr>
            <a:cxnSpLocks/>
          </p:cNvCxnSpPr>
          <p:nvPr/>
        </p:nvCxnSpPr>
        <p:spPr bwMode="auto">
          <a:xfrm flipV="1">
            <a:off x="7271098" y="1770298"/>
            <a:ext cx="3094464" cy="13125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55E137-E1EE-4D77-B5F9-8099CBDAD08C}"/>
              </a:ext>
            </a:extLst>
          </p:cNvPr>
          <p:cNvCxnSpPr>
            <a:cxnSpLocks/>
          </p:cNvCxnSpPr>
          <p:nvPr/>
        </p:nvCxnSpPr>
        <p:spPr bwMode="auto">
          <a:xfrm flipV="1">
            <a:off x="8828480" y="1972190"/>
            <a:ext cx="1659767" cy="11106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3F4B11-94A0-434D-8118-ED59842B7788}"/>
              </a:ext>
            </a:extLst>
          </p:cNvPr>
          <p:cNvCxnSpPr>
            <a:cxnSpLocks/>
            <a:endCxn id="11" idx="2"/>
          </p:cNvCxnSpPr>
          <p:nvPr/>
        </p:nvCxnSpPr>
        <p:spPr bwMode="auto">
          <a:xfrm flipV="1">
            <a:off x="9886581" y="2152439"/>
            <a:ext cx="678883" cy="7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A2931F-879A-471F-9512-2FDFF911E640}"/>
              </a:ext>
            </a:extLst>
          </p:cNvPr>
          <p:cNvCxnSpPr>
            <a:cxnSpLocks/>
          </p:cNvCxnSpPr>
          <p:nvPr/>
        </p:nvCxnSpPr>
        <p:spPr bwMode="auto">
          <a:xfrm>
            <a:off x="11301666" y="3915047"/>
            <a:ext cx="0" cy="7920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9" name="Hexagon 48">
            <a:extLst>
              <a:ext uri="{FF2B5EF4-FFF2-40B4-BE49-F238E27FC236}">
                <a16:creationId xmlns:a16="http://schemas.microsoft.com/office/drawing/2014/main" id="{8C7BB008-C619-48DE-A9A8-B9C85FE1474C}"/>
              </a:ext>
            </a:extLst>
          </p:cNvPr>
          <p:cNvSpPr/>
          <p:nvPr/>
        </p:nvSpPr>
        <p:spPr bwMode="auto">
          <a:xfrm>
            <a:off x="10661657" y="2866839"/>
            <a:ext cx="1368146" cy="1080121"/>
          </a:xfrm>
          <a:prstGeom prst="hex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Persis-tence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13075EC-1519-41A4-945B-813B529B39A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108839" y="2152439"/>
            <a:ext cx="314824" cy="7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8D74DD8-E5EF-4BAC-925F-58F872759C7F}"/>
              </a:ext>
            </a:extLst>
          </p:cNvPr>
          <p:cNvCxnSpPr>
            <a:cxnSpLocks/>
          </p:cNvCxnSpPr>
          <p:nvPr/>
        </p:nvCxnSpPr>
        <p:spPr bwMode="auto">
          <a:xfrm>
            <a:off x="7703146" y="2183892"/>
            <a:ext cx="3598519" cy="6122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3389B7C-21A1-4DD7-8C83-72FAC02144BC}"/>
              </a:ext>
            </a:extLst>
          </p:cNvPr>
          <p:cNvCxnSpPr>
            <a:cxnSpLocks/>
          </p:cNvCxnSpPr>
          <p:nvPr/>
        </p:nvCxnSpPr>
        <p:spPr bwMode="auto">
          <a:xfrm>
            <a:off x="10316524" y="3802943"/>
            <a:ext cx="55309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41AE804-8D27-4EAA-9814-E51CC655175E}"/>
              </a:ext>
            </a:extLst>
          </p:cNvPr>
          <p:cNvSpPr/>
          <p:nvPr/>
        </p:nvSpPr>
        <p:spPr bwMode="auto">
          <a:xfrm>
            <a:off x="8720590" y="3948869"/>
            <a:ext cx="2222500" cy="203221"/>
          </a:xfrm>
          <a:custGeom>
            <a:avLst/>
            <a:gdLst>
              <a:gd name="connsiteX0" fmla="*/ 0 w 2222500"/>
              <a:gd name="connsiteY0" fmla="*/ 0 h 203221"/>
              <a:gd name="connsiteX1" fmla="*/ 1117600 w 2222500"/>
              <a:gd name="connsiteY1" fmla="*/ 203200 h 203221"/>
              <a:gd name="connsiteX2" fmla="*/ 2222500 w 2222500"/>
              <a:gd name="connsiteY2" fmla="*/ 12700 h 2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0" h="203221">
                <a:moveTo>
                  <a:pt x="0" y="0"/>
                </a:moveTo>
                <a:cubicBezTo>
                  <a:pt x="373591" y="100541"/>
                  <a:pt x="747183" y="201083"/>
                  <a:pt x="1117600" y="203200"/>
                </a:cubicBezTo>
                <a:cubicBezTo>
                  <a:pt x="1488017" y="205317"/>
                  <a:pt x="2038350" y="53975"/>
                  <a:pt x="2222500" y="127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9C45643-5A38-433F-A9AA-782429AA8B95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4" name="Eingekerbter Richtungspfeil 11">
            <a:extLst>
              <a:ext uri="{FF2B5EF4-FFF2-40B4-BE49-F238E27FC236}">
                <a16:creationId xmlns:a16="http://schemas.microsoft.com/office/drawing/2014/main" id="{21AF8273-A64E-4BFF-8423-3B5068078F04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Eingekerbter Richtungspfeil 11">
            <a:extLst>
              <a:ext uri="{FF2B5EF4-FFF2-40B4-BE49-F238E27FC236}">
                <a16:creationId xmlns:a16="http://schemas.microsoft.com/office/drawing/2014/main" id="{35B2AC86-3772-4C41-A5D6-B83F48E3259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Eingekerbter Richtungspfeil 11">
            <a:extLst>
              <a:ext uri="{FF2B5EF4-FFF2-40B4-BE49-F238E27FC236}">
                <a16:creationId xmlns:a16="http://schemas.microsoft.com/office/drawing/2014/main" id="{DAD3E53E-7147-4845-AD20-845FEDA51A20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7" name="Grafik 12">
            <a:extLst>
              <a:ext uri="{FF2B5EF4-FFF2-40B4-BE49-F238E27FC236}">
                <a16:creationId xmlns:a16="http://schemas.microsoft.com/office/drawing/2014/main" id="{6E7157BE-0DBE-4351-9CE1-8F703346A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626" y="5293123"/>
            <a:ext cx="1913379" cy="592933"/>
          </a:xfrm>
          <a:prstGeom prst="rect">
            <a:avLst/>
          </a:prstGeom>
        </p:spPr>
      </p:pic>
      <p:pic>
        <p:nvPicPr>
          <p:cNvPr id="1026" name="Picture 2" descr="Image result for kubernetes logo">
            <a:extLst>
              <a:ext uri="{FF2B5EF4-FFF2-40B4-BE49-F238E27FC236}">
                <a16:creationId xmlns:a16="http://schemas.microsoft.com/office/drawing/2014/main" id="{BBBC3A36-5C36-42C1-9DF1-9FB62B410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95" y="5090179"/>
            <a:ext cx="1003887" cy="10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cker logo">
            <a:extLst>
              <a:ext uri="{FF2B5EF4-FFF2-40B4-BE49-F238E27FC236}">
                <a16:creationId xmlns:a16="http://schemas.microsoft.com/office/drawing/2014/main" id="{7B854FBB-A7E1-4753-8420-648DB4ED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58" y="5112547"/>
            <a:ext cx="1155192" cy="9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etflix ribbon logo">
            <a:extLst>
              <a:ext uri="{FF2B5EF4-FFF2-40B4-BE49-F238E27FC236}">
                <a16:creationId xmlns:a16="http://schemas.microsoft.com/office/drawing/2014/main" id="{9B22DAD3-8F9A-4232-81F3-B129954F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5087645"/>
            <a:ext cx="1003887" cy="10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5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8B63DD-72CE-4F1F-BDB7-CFA2C4998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312792" cy="2730624"/>
          </a:xfrm>
        </p:spPr>
        <p:txBody>
          <a:bodyPr/>
          <a:lstStyle/>
          <a:p>
            <a:r>
              <a:rPr lang="en-US" b="1" dirty="0"/>
              <a:t>Registry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Simplified Netflix Eureka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Service location repository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Heartbeat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B05625-C83C-4E1E-BC75-8A82B095D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914400"/>
            <a:ext cx="5565824" cy="2730624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RegistryClient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Dependency for every service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Netflix “Ribbon”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Load balances for each client</a:t>
            </a:r>
          </a:p>
        </p:txBody>
      </p:sp>
      <p:pic>
        <p:nvPicPr>
          <p:cNvPr id="1026" name="Picture 2" descr="Image result for netflix ribbon logo">
            <a:extLst>
              <a:ext uri="{FF2B5EF4-FFF2-40B4-BE49-F238E27FC236}">
                <a16:creationId xmlns:a16="http://schemas.microsoft.com/office/drawing/2014/main" id="{2816D26D-A6A3-496E-B03D-500CDE50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914400"/>
            <a:ext cx="1119274" cy="9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AB41631-949F-422F-B437-70E70A73A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88" y="838200"/>
            <a:ext cx="1197864" cy="1197864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AAD6FA-C9A0-4353-A2B1-D6E35AB811B7}"/>
              </a:ext>
            </a:extLst>
          </p:cNvPr>
          <p:cNvSpPr txBox="1">
            <a:spLocks/>
          </p:cNvSpPr>
          <p:nvPr/>
        </p:nvSpPr>
        <p:spPr bwMode="auto">
          <a:xfrm>
            <a:off x="689124" y="3429000"/>
            <a:ext cx="497365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/>
              <a:t>WebUI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Servlets/Bootstrap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Integrates other services into UI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accent1"/>
                </a:solidFill>
              </a:rPr>
              <a:t>CPU + Memory + Network I/O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9C094FC-0574-44BF-91A6-6BBDC0AE664A}"/>
              </a:ext>
            </a:extLst>
          </p:cNvPr>
          <p:cNvSpPr txBox="1">
            <a:spLocks/>
          </p:cNvSpPr>
          <p:nvPr/>
        </p:nvSpPr>
        <p:spPr bwMode="auto">
          <a:xfrm>
            <a:off x="6145624" y="3429000"/>
            <a:ext cx="5232400" cy="244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/>
              <a:t>Authentication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Session + PW validation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SHA512 + </a:t>
            </a:r>
            <a:r>
              <a:rPr lang="en-US" sz="2400" b="0" kern="0" dirty="0" err="1"/>
              <a:t>BCrypt</a:t>
            </a:r>
            <a:endParaRPr lang="en-US" sz="2400" b="0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chemeClr val="accent1"/>
                </a:solidFill>
              </a:rPr>
              <a:t>CPU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4AFFE0-7F56-41FE-B7E6-40FE6A9F0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99" y="3429000"/>
            <a:ext cx="1199977" cy="1199977"/>
          </a:xfrm>
          <a:prstGeom prst="rect">
            <a:avLst/>
          </a:prstGeom>
        </p:spPr>
      </p:pic>
      <p:pic>
        <p:nvPicPr>
          <p:cNvPr id="13" name="Picture 2" descr="Image result for authentication icon">
            <a:extLst>
              <a:ext uri="{FF2B5EF4-FFF2-40B4-BE49-F238E27FC236}">
                <a16:creationId xmlns:a16="http://schemas.microsoft.com/office/drawing/2014/main" id="{DCA93E97-199A-4038-9CCF-ABECF6E0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979" y="3429000"/>
            <a:ext cx="1197864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E20C27B-64CA-43D1-A7AA-7A456E96DAB3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5" name="Eingekerbter Richtungspfeil 11">
            <a:extLst>
              <a:ext uri="{FF2B5EF4-FFF2-40B4-BE49-F238E27FC236}">
                <a16:creationId xmlns:a16="http://schemas.microsoft.com/office/drawing/2014/main" id="{1E312B22-9816-422F-B4F4-EEF6100F1309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Eingekerbter Richtungspfeil 11">
            <a:extLst>
              <a:ext uri="{FF2B5EF4-FFF2-40B4-BE49-F238E27FC236}">
                <a16:creationId xmlns:a16="http://schemas.microsoft.com/office/drawing/2014/main" id="{A523F26D-1144-451F-BFDD-318718D6F0E6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ingekerbter Richtungspfeil 11">
            <a:extLst>
              <a:ext uri="{FF2B5EF4-FFF2-40B4-BE49-F238E27FC236}">
                <a16:creationId xmlns:a16="http://schemas.microsoft.com/office/drawing/2014/main" id="{DC48235C-62F4-4533-99A3-4A0EA5320548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5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2BBBDD-89F8-46B5-BD60-F231AD2A2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9200" y="939513"/>
            <a:ext cx="4981376" cy="2730624"/>
          </a:xfrm>
        </p:spPr>
        <p:txBody>
          <a:bodyPr/>
          <a:lstStyle/>
          <a:p>
            <a:r>
              <a:rPr lang="en-US" b="1" dirty="0" err="1"/>
              <a:t>ImageProvider</a:t>
            </a:r>
            <a:endParaRPr lang="en-US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Loads images from HDD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6 cache implementations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Memory + Disk I/O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D39417-4A9F-417F-B391-794113A9B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448" y="939513"/>
            <a:ext cx="5232400" cy="5105400"/>
          </a:xfrm>
        </p:spPr>
        <p:txBody>
          <a:bodyPr/>
          <a:lstStyle/>
          <a:p>
            <a:r>
              <a:rPr lang="en-US" b="1" dirty="0" err="1"/>
              <a:t>PersistenceProvider</a:t>
            </a:r>
            <a:endParaRPr lang="en-US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Encapsulates DB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Caching + cache coherence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  <a:cs typeface="Calibri" panose="020F0502020204030204" pitchFamily="34" charset="0"/>
              </a:rPr>
              <a:t>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Image result for images  icon">
            <a:extLst>
              <a:ext uri="{FF2B5EF4-FFF2-40B4-BE49-F238E27FC236}">
                <a16:creationId xmlns:a16="http://schemas.microsoft.com/office/drawing/2014/main" id="{606A08EE-24A4-48CD-8C39-699F216C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368" y="908720"/>
            <a:ext cx="1197864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atabase icon">
            <a:extLst>
              <a:ext uri="{FF2B5EF4-FFF2-40B4-BE49-F238E27FC236}">
                <a16:creationId xmlns:a16="http://schemas.microsoft.com/office/drawing/2014/main" id="{C9CECA1D-F255-4F4E-8A0E-0F90A6CC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913241"/>
            <a:ext cx="1197864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D6ACA1B-1384-4C04-8318-B419E1338FD6}"/>
              </a:ext>
            </a:extLst>
          </p:cNvPr>
          <p:cNvSpPr txBox="1">
            <a:spLocks/>
          </p:cNvSpPr>
          <p:nvPr/>
        </p:nvSpPr>
        <p:spPr bwMode="auto">
          <a:xfrm>
            <a:off x="715566" y="3429000"/>
            <a:ext cx="4542779" cy="25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/>
              <a:t>Recommender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Recommends pro-</a:t>
            </a:r>
            <a:br>
              <a:rPr lang="en-US" sz="2400" b="0" kern="0" dirty="0"/>
            </a:br>
            <a:r>
              <a:rPr lang="en-US" sz="2400" b="0" kern="0" dirty="0"/>
              <a:t>ducts based on history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4 different algorithms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accent1"/>
                </a:solidFill>
              </a:rPr>
              <a:t>Memory or CPU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A0B654-1991-4998-9058-C6F365C28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22" y="3282696"/>
            <a:ext cx="1225296" cy="1225296"/>
          </a:xfrm>
          <a:prstGeom prst="rect">
            <a:avLst/>
          </a:prstGeom>
        </p:spPr>
      </p:pic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D5AE71A9-0FDD-4A05-BDC9-92BFB87FDD36}"/>
              </a:ext>
            </a:extLst>
          </p:cNvPr>
          <p:cNvSpPr txBox="1">
            <a:spLocks/>
          </p:cNvSpPr>
          <p:nvPr/>
        </p:nvSpPr>
        <p:spPr bwMode="auto">
          <a:xfrm>
            <a:off x="6325642" y="3429000"/>
            <a:ext cx="4261296" cy="259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8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kern="0" dirty="0" err="1"/>
              <a:t>TraceRepository</a:t>
            </a: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AMQP Server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kern="0" dirty="0"/>
              <a:t>Collects traces from  all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kern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323BE55-A3E5-4F63-B840-6951C9700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5295" y="3429000"/>
            <a:ext cx="1913379" cy="592933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4E134E9-2560-4538-B86F-9369434060CC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5" name="Eingekerbter Richtungspfeil 11">
            <a:extLst>
              <a:ext uri="{FF2B5EF4-FFF2-40B4-BE49-F238E27FC236}">
                <a16:creationId xmlns:a16="http://schemas.microsoft.com/office/drawing/2014/main" id="{694F603E-D299-4175-81BD-552E8D0FCEB6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Eingekerbter Richtungspfeil 11">
            <a:extLst>
              <a:ext uri="{FF2B5EF4-FFF2-40B4-BE49-F238E27FC236}">
                <a16:creationId xmlns:a16="http://schemas.microsoft.com/office/drawing/2014/main" id="{C426F481-A935-4377-B4C4-A02728336AA6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ingekerbter Richtungspfeil 11">
            <a:extLst>
              <a:ext uri="{FF2B5EF4-FFF2-40B4-BE49-F238E27FC236}">
                <a16:creationId xmlns:a16="http://schemas.microsoft.com/office/drawing/2014/main" id="{FF6C5571-4ED7-428C-84BB-1E0466174184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2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BF96A-4D46-4C47-BFD6-A27B229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and Usage Profiles </a:t>
            </a:r>
            <a:r>
              <a:rPr lang="en-US" sz="2000" dirty="0"/>
              <a:t>(1/2)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D89CF1-D4D0-4F7D-BD6D-D93148BC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384800" cy="5105400"/>
          </a:xfrm>
        </p:spPr>
        <p:txBody>
          <a:bodyPr/>
          <a:lstStyle/>
          <a:p>
            <a:r>
              <a:rPr lang="en-US" b="1" dirty="0"/>
              <a:t>HTTP load generator [5]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Supports varying load intensity profiles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Can be created manually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Or using LIMBO [6]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Scriptable user behavior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Uses LUA scripting language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/>
              <a:t>“Browse” and “Buy” profiles on GitHub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7382B-0669-4665-8CBD-C55E9FAF5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0" t="-1" b="4826"/>
          <a:stretch/>
        </p:blipFill>
        <p:spPr>
          <a:xfrm>
            <a:off x="6980451" y="1584227"/>
            <a:ext cx="4688581" cy="1844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A25B0B-2242-46D1-8DC7-5509E1BF2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57"/>
          <a:stretch/>
        </p:blipFill>
        <p:spPr>
          <a:xfrm>
            <a:off x="7802948" y="3724773"/>
            <a:ext cx="3043586" cy="1898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847F8-D618-4C0F-B1C3-224F83D6531C}"/>
              </a:ext>
            </a:extLst>
          </p:cNvPr>
          <p:cNvSpPr/>
          <p:nvPr/>
        </p:nvSpPr>
        <p:spPr>
          <a:xfrm>
            <a:off x="3356142" y="5826840"/>
            <a:ext cx="659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hlinkClick r:id="rId5"/>
              </a:rPr>
              <a:t>https://github.com/joakimkistowski/HTTP-Load-Generator</a:t>
            </a:r>
            <a:endParaRPr lang="en-GB" sz="180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40FD22F-D279-42E0-8EC4-E352FB4A335C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 err="1">
                <a:solidFill>
                  <a:schemeClr val="tx1"/>
                </a:solidFill>
              </a:rPr>
              <a:t>Introduction</a:t>
            </a:r>
            <a:r>
              <a:rPr lang="de-DE" sz="1400" b="0" dirty="0">
                <a:solidFill>
                  <a:srgbClr val="969696"/>
                </a:solidFill>
              </a:rPr>
              <a:t>	</a:t>
            </a:r>
            <a:r>
              <a:rPr lang="en-US" sz="1400" dirty="0" err="1">
                <a:solidFill>
                  <a:schemeClr val="tx1"/>
                </a:solidFill>
              </a:rPr>
              <a:t>TeaStore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Use-Cases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BD0473BE-625F-4D62-919D-35262ADF85BE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6308F832-5180-466F-B556-5178B94F9957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1">
            <a:extLst>
              <a:ext uri="{FF2B5EF4-FFF2-40B4-BE49-F238E27FC236}">
                <a16:creationId xmlns:a16="http://schemas.microsoft.com/office/drawing/2014/main" id="{EFC4602B-6E75-4A91-B559-8A74A246B77D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2839C-332F-4C37-9558-8DE9D5BB2F65}"/>
              </a:ext>
            </a:extLst>
          </p:cNvPr>
          <p:cNvSpPr txBox="1"/>
          <p:nvPr/>
        </p:nvSpPr>
        <p:spPr>
          <a:xfrm>
            <a:off x="9025499" y="333359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>
                <a:latin typeface="+mn-lt"/>
              </a:rPr>
              <a:t>time</a:t>
            </a:r>
            <a:endParaRPr lang="en-GB" b="0" dirty="0" err="1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7B5D3-EB93-4170-B6EE-E2722081AA77}"/>
              </a:ext>
            </a:extLst>
          </p:cNvPr>
          <p:cNvSpPr txBox="1"/>
          <p:nvPr/>
        </p:nvSpPr>
        <p:spPr>
          <a:xfrm rot="16200000">
            <a:off x="6166893" y="2352724"/>
            <a:ext cx="142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>
                <a:latin typeface="+mn-lt"/>
              </a:rPr>
              <a:t>Arrival rate</a:t>
            </a:r>
            <a:endParaRPr lang="en-GB" b="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299413"/>
      </p:ext>
    </p:extLst>
  </p:cSld>
  <p:clrMapOvr>
    <a:masterClrMapping/>
  </p:clrMapOvr>
</p:sld>
</file>

<file path=ppt/theme/theme1.xml><?xml version="1.0" encoding="utf-8"?>
<a:theme xmlns:a="http://schemas.openxmlformats.org/drawingml/2006/main" name="SE_powerpoint_17">
  <a:themeElements>
    <a:clrScheme name="LS3 Schem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63D79"/>
      </a:accent1>
      <a:accent2>
        <a:srgbClr val="B92700"/>
      </a:accent2>
      <a:accent3>
        <a:srgbClr val="008439"/>
      </a:accent3>
      <a:accent4>
        <a:srgbClr val="B97000"/>
      </a:accent4>
      <a:accent5>
        <a:srgbClr val="D8DADC"/>
      </a:accent5>
      <a:accent6>
        <a:srgbClr val="3F3F3F"/>
      </a:accent6>
      <a:hlink>
        <a:srgbClr val="063D79"/>
      </a:hlink>
      <a:folHlink>
        <a:srgbClr val="D8DADC"/>
      </a:folHlink>
    </a:clrScheme>
    <a:fontScheme name="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dirty="0" err="1" smtClean="0">
            <a:latin typeface="+mn-lt"/>
          </a:defRPr>
        </a:defPPr>
      </a:lstStyle>
    </a:txDef>
  </a:objectDefaults>
  <a:extraClrSchemeLst>
    <a:extraClrScheme>
      <a:clrScheme name="Vorl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s3_vorlage_2014.potx" id="{7053F244-DA52-431C-9276-C46F03955C2B}" vid="{1436A31C-46C0-4C65-BD2A-15BAD6252F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1319</Words>
  <Application>Microsoft Office PowerPoint</Application>
  <PresentationFormat>Breitbild</PresentationFormat>
  <Paragraphs>327</Paragraphs>
  <Slides>25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Arial Rounded MT Bold</vt:lpstr>
      <vt:lpstr>Calibri</vt:lpstr>
      <vt:lpstr>Gisha</vt:lpstr>
      <vt:lpstr>Times New Roman</vt:lpstr>
      <vt:lpstr>Wingdings</vt:lpstr>
      <vt:lpstr>Wingdings 3</vt:lpstr>
      <vt:lpstr>SE_powerpoint_17</vt:lpstr>
      <vt:lpstr>TeaStore A Micro-Service Application for Benchmarking, Modeling and Resource Management Research</vt:lpstr>
      <vt:lpstr>Example Research Scenario</vt:lpstr>
      <vt:lpstr>Challenge</vt:lpstr>
      <vt:lpstr>Requirements for a Test Application</vt:lpstr>
      <vt:lpstr>Existing Test Applications</vt:lpstr>
      <vt:lpstr>The TeaStore</vt:lpstr>
      <vt:lpstr>Services I</vt:lpstr>
      <vt:lpstr>Services II</vt:lpstr>
      <vt:lpstr>Load and Usage Profiles (1/2)</vt:lpstr>
      <vt:lpstr>Load and Usage Profiles (2/2)</vt:lpstr>
      <vt:lpstr>Evaluation Teaser: Does it scale?</vt:lpstr>
      <vt:lpstr>Evaluation</vt:lpstr>
      <vt:lpstr>Auto-Scaling - Scenario</vt:lpstr>
      <vt:lpstr>Auto-Scaling - Results</vt:lpstr>
      <vt:lpstr>Performance Model - Scenario</vt:lpstr>
      <vt:lpstr>Performance Model - Models</vt:lpstr>
      <vt:lpstr>Performance Model - Results</vt:lpstr>
      <vt:lpstr>Energy Efficiency - Scenario</vt:lpstr>
      <vt:lpstr>Energy Efficiency - Measurement</vt:lpstr>
      <vt:lpstr>Energy Efficiency – Optima for Heterogeneous Placement</vt:lpstr>
      <vt:lpstr>TeaStore - Conclusions</vt:lpstr>
      <vt:lpstr>Thank You!</vt:lpstr>
      <vt:lpstr>References</vt:lpstr>
      <vt:lpstr>Additional Performance Properties</vt:lpstr>
      <vt:lpstr>Auto-Scaling – Elasticity Metrics</vt:lpstr>
    </vt:vector>
  </TitlesOfParts>
  <Company>Universitaet Wuerzburg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Jóakim von Kistowski</dc:creator>
  <cp:lastModifiedBy>Simon</cp:lastModifiedBy>
  <cp:revision>468</cp:revision>
  <cp:lastPrinted>2016-01-25T12:52:54Z</cp:lastPrinted>
  <dcterms:created xsi:type="dcterms:W3CDTF">2015-07-14T15:19:42Z</dcterms:created>
  <dcterms:modified xsi:type="dcterms:W3CDTF">2019-02-21T09:30:57Z</dcterms:modified>
</cp:coreProperties>
</file>