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752" r:id="rId2"/>
    <p:sldId id="955" r:id="rId3"/>
    <p:sldId id="983" r:id="rId4"/>
    <p:sldId id="1001" r:id="rId5"/>
    <p:sldId id="971" r:id="rId6"/>
    <p:sldId id="972" r:id="rId7"/>
    <p:sldId id="1002" r:id="rId8"/>
    <p:sldId id="987" r:id="rId9"/>
    <p:sldId id="984" r:id="rId10"/>
    <p:sldId id="986" r:id="rId11"/>
    <p:sldId id="974" r:id="rId12"/>
    <p:sldId id="989" r:id="rId13"/>
    <p:sldId id="1006" r:id="rId14"/>
    <p:sldId id="990" r:id="rId15"/>
    <p:sldId id="1003" r:id="rId16"/>
    <p:sldId id="993" r:id="rId17"/>
    <p:sldId id="994" r:id="rId18"/>
    <p:sldId id="948" r:id="rId19"/>
    <p:sldId id="995" r:id="rId20"/>
    <p:sldId id="985" r:id="rId21"/>
    <p:sldId id="988" r:id="rId22"/>
    <p:sldId id="996" r:id="rId23"/>
    <p:sldId id="997" r:id="rId24"/>
    <p:sldId id="998" r:id="rId25"/>
    <p:sldId id="999" r:id="rId26"/>
    <p:sldId id="1000" r:id="rId27"/>
    <p:sldId id="1004" r:id="rId28"/>
    <p:sldId id="1005" r:id="rId29"/>
  </p:sldIdLst>
  <p:sldSz cx="9144000" cy="6858000" type="screen4x3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am" initials="s" lastIdx="1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C7F"/>
    <a:srgbClr val="D93419"/>
    <a:srgbClr val="D0D0D0"/>
    <a:srgbClr val="008E40"/>
    <a:srgbClr val="990033"/>
    <a:srgbClr val="D57B31"/>
    <a:srgbClr val="0000FF"/>
    <a:srgbClr val="FFDED9"/>
    <a:srgbClr val="FECAC6"/>
    <a:srgbClr val="FEBD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65" autoAdjust="0"/>
    <p:restoredTop sz="95833" autoAdjust="0"/>
  </p:normalViewPr>
  <p:slideViewPr>
    <p:cSldViewPr>
      <p:cViewPr varScale="1">
        <p:scale>
          <a:sx n="154" d="100"/>
          <a:sy n="154" d="100"/>
        </p:scale>
        <p:origin x="2540" y="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2904" y="77"/>
      </p:cViewPr>
      <p:guideLst>
        <p:guide orient="horz" pos="3224"/>
        <p:guide pos="223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4" cy="511731"/>
          </a:xfrm>
          <a:prstGeom prst="rect">
            <a:avLst/>
          </a:prstGeom>
        </p:spPr>
        <p:txBody>
          <a:bodyPr vert="horz" lIns="99041" tIns="49521" rIns="99041" bIns="4952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4" cy="511731"/>
          </a:xfrm>
          <a:prstGeom prst="rect">
            <a:avLst/>
          </a:prstGeom>
        </p:spPr>
        <p:txBody>
          <a:bodyPr vert="horz" lIns="99041" tIns="49521" rIns="99041" bIns="49521" rtlCol="0"/>
          <a:lstStyle>
            <a:lvl1pPr algn="r">
              <a:defRPr sz="1300"/>
            </a:lvl1pPr>
          </a:lstStyle>
          <a:p>
            <a:fld id="{7517C717-2E77-43F7-8BAA-E13F99C08DD4}" type="datetimeFigureOut">
              <a:rPr lang="en-US" smtClean="0"/>
              <a:t>8/16/2017</a:t>
            </a:fld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4" cy="511731"/>
          </a:xfrm>
          <a:prstGeom prst="rect">
            <a:avLst/>
          </a:prstGeom>
        </p:spPr>
        <p:txBody>
          <a:bodyPr vert="horz" lIns="99041" tIns="49521" rIns="99041" bIns="4952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4" cy="511731"/>
          </a:xfrm>
          <a:prstGeom prst="rect">
            <a:avLst/>
          </a:prstGeom>
        </p:spPr>
        <p:txBody>
          <a:bodyPr vert="horz" lIns="99041" tIns="49521" rIns="99041" bIns="49521" rtlCol="0" anchor="b"/>
          <a:lstStyle>
            <a:lvl1pPr algn="r">
              <a:defRPr sz="1300"/>
            </a:lvl1pPr>
          </a:lstStyle>
          <a:p>
            <a:fld id="{E42A6CD7-742B-4F90-ACC4-AFBCA0CF3A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06017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4" cy="511731"/>
          </a:xfrm>
          <a:prstGeom prst="rect">
            <a:avLst/>
          </a:prstGeom>
        </p:spPr>
        <p:txBody>
          <a:bodyPr vert="horz" lIns="99041" tIns="49521" rIns="99041" bIns="4952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4" cy="511731"/>
          </a:xfrm>
          <a:prstGeom prst="rect">
            <a:avLst/>
          </a:prstGeom>
        </p:spPr>
        <p:txBody>
          <a:bodyPr vert="horz" lIns="99041" tIns="49521" rIns="99041" bIns="49521" rtlCol="0"/>
          <a:lstStyle>
            <a:lvl1pPr algn="r">
              <a:defRPr sz="1300"/>
            </a:lvl1pPr>
          </a:lstStyle>
          <a:p>
            <a:fld id="{1A8FAD53-7DF4-4A15-9FFC-B2278C735E69}" type="datetimeFigureOut">
              <a:rPr lang="en-US" smtClean="0"/>
              <a:t>8/16/2017</a:t>
            </a:fld>
            <a:endParaRPr lang="en-US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6763"/>
            <a:ext cx="5118100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1" tIns="49521" rIns="99041" bIns="49521" rtlCol="0" anchor="ctr"/>
          <a:lstStyle/>
          <a:p>
            <a:endParaRPr lang="en-US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931" y="4861442"/>
            <a:ext cx="5679440" cy="4605576"/>
          </a:xfrm>
          <a:prstGeom prst="rect">
            <a:avLst/>
          </a:prstGeom>
        </p:spPr>
        <p:txBody>
          <a:bodyPr vert="horz" lIns="99041" tIns="49521" rIns="99041" bIns="49521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4" cy="511731"/>
          </a:xfrm>
          <a:prstGeom prst="rect">
            <a:avLst/>
          </a:prstGeom>
        </p:spPr>
        <p:txBody>
          <a:bodyPr vert="horz" lIns="99041" tIns="49521" rIns="99041" bIns="4952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4" cy="511731"/>
          </a:xfrm>
          <a:prstGeom prst="rect">
            <a:avLst/>
          </a:prstGeom>
        </p:spPr>
        <p:txBody>
          <a:bodyPr vert="horz" lIns="99041" tIns="49521" rIns="99041" bIns="49521" rtlCol="0" anchor="b"/>
          <a:lstStyle>
            <a:lvl1pPr algn="r">
              <a:defRPr sz="1300"/>
            </a:lvl1pPr>
          </a:lstStyle>
          <a:p>
            <a:fld id="{781A4F79-E684-4978-8182-2DD3F95DEE42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30825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A4F79-E684-4978-8182-2DD3F95DEE4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5244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A4F79-E684-4978-8182-2DD3F95DEE42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9188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A4F79-E684-4978-8182-2DD3F95DEE42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9126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A4F79-E684-4978-8182-2DD3F95DEE42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29791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A4F79-E684-4978-8182-2DD3F95DEE42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03728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A4F79-E684-4978-8182-2DD3F95DEE42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40749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A4F79-E684-4978-8182-2DD3F95DEE4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3339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A4F79-E684-4978-8182-2DD3F95DEE4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0697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A4F79-E684-4978-8182-2DD3F95DEE4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8882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A4F79-E684-4978-8182-2DD3F95DEE4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1849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A4F79-E684-4978-8182-2DD3F95DEE4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192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A4F79-E684-4978-8182-2DD3F95DEE42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6505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A4F79-E684-4978-8182-2DD3F95DEE42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99128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A4F79-E684-4978-8182-2DD3F95DEE42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085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elfolie">
    <p:bg>
      <p:bgPr>
        <a:solidFill>
          <a:srgbClr val="063D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5" name="Rectangle 7"/>
          <p:cNvSpPr>
            <a:spLocks noChangeArrowheads="1"/>
          </p:cNvSpPr>
          <p:nvPr userDrawn="1"/>
        </p:nvSpPr>
        <p:spPr bwMode="auto">
          <a:xfrm>
            <a:off x="0" y="0"/>
            <a:ext cx="900113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301" name="Rectangle 1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438275" y="3108325"/>
            <a:ext cx="2185988" cy="3968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0" indent="0">
              <a:spcBef>
                <a:spcPct val="0"/>
              </a:spcBef>
              <a:buFontTx/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altLang="de-DE" noProof="0" dirty="0"/>
              <a:t>Ab hier Text 20 </a:t>
            </a:r>
            <a:r>
              <a:rPr lang="de-DE" altLang="de-DE" noProof="0" dirty="0" err="1"/>
              <a:t>pt</a:t>
            </a:r>
            <a:endParaRPr lang="de-DE" altLang="de-DE" noProof="0" dirty="0"/>
          </a:p>
        </p:txBody>
      </p:sp>
      <p:sp>
        <p:nvSpPr>
          <p:cNvPr id="12300" name="Rectangle 12"/>
          <p:cNvSpPr>
            <a:spLocks noGrp="1" noChangeArrowheads="1"/>
          </p:cNvSpPr>
          <p:nvPr>
            <p:ph type="ctrTitle" sz="quarter"/>
          </p:nvPr>
        </p:nvSpPr>
        <p:spPr>
          <a:xfrm>
            <a:off x="1438274" y="1619250"/>
            <a:ext cx="6791325" cy="519113"/>
          </a:xfrm>
        </p:spPr>
        <p:txBody>
          <a:bodyPr anchor="t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altLang="de-DE" noProof="0" dirty="0"/>
              <a:t>Dies ist eine Headline 36 </a:t>
            </a:r>
            <a:r>
              <a:rPr lang="de-DE" altLang="de-DE" noProof="0" dirty="0" err="1"/>
              <a:t>pt</a:t>
            </a:r>
            <a:endParaRPr lang="de-DE" altLang="de-DE" noProof="0" dirty="0"/>
          </a:p>
        </p:txBody>
      </p:sp>
      <p:pic>
        <p:nvPicPr>
          <p:cNvPr id="12306" name="Picture 18" descr="unilogo4c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525"/>
          <a:stretch>
            <a:fillRect/>
          </a:stretch>
        </p:blipFill>
        <p:spPr bwMode="auto">
          <a:xfrm>
            <a:off x="0" y="431800"/>
            <a:ext cx="9144000" cy="89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Grafik 2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1114" y="431800"/>
            <a:ext cx="2772886" cy="89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409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57964" y="884237"/>
            <a:ext cx="8481235" cy="5135563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2F84B-5D2F-4D78-8EEB-66A250D1E425}" type="datetime1">
              <a:rPr lang="en-US" smtClean="0"/>
              <a:t>8/16/2017</a:t>
            </a:fld>
            <a:endParaRPr lang="en-US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Slide Template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76CE9-DBD6-47B2-9488-80AA33A3CE56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587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0A6ED-CC4E-4536-B37B-8DE505AB6755}" type="datetime1">
              <a:rPr lang="en-US" smtClean="0"/>
              <a:t>8/16/2017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Slide Template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76CE9-DBD6-47B2-9488-80AA33A3CE56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7950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200" y="154097"/>
            <a:ext cx="8458560" cy="442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1200" y="1160762"/>
            <a:ext cx="8458560" cy="397625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1"/>
          </p:nvPr>
        </p:nvSpPr>
        <p:spPr bwMode="auto">
          <a:xfrm>
            <a:off x="7267680" y="6597333"/>
            <a:ext cx="1589760" cy="23474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tabLst>
                <a:tab pos="656650" algn="l"/>
                <a:tab pos="1313299" algn="l"/>
              </a:tabLst>
              <a:defRPr sz="1089" b="1">
                <a:solidFill>
                  <a:srgbClr val="FFFFFF"/>
                </a:solidFill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fld id="{E950F07A-FD85-4E3D-8193-1296B9FAA1B9}" type="slidenum">
              <a:rPr lang="en-GB"/>
              <a:pPr>
                <a:defRPr/>
              </a:pPr>
              <a:t>‹Nr.›</a:t>
            </a:fld>
            <a:r>
              <a:rPr lang="en-GB" dirty="0"/>
              <a:t> / change in master</a:t>
            </a:r>
          </a:p>
        </p:txBody>
      </p:sp>
    </p:spTree>
    <p:extLst>
      <p:ext uri="{BB962C8B-B14F-4D97-AF65-F5344CB8AC3E}">
        <p14:creationId xmlns:p14="http://schemas.microsoft.com/office/powerpoint/2010/main" val="2320958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93174" y="1143000"/>
            <a:ext cx="8099154" cy="5181600"/>
          </a:xfrm>
          <a:prstGeom prst="rect">
            <a:avLst/>
          </a:prstGeom>
        </p:spPr>
        <p:txBody>
          <a:bodyPr/>
          <a:lstStyle>
            <a:lvl1pPr marL="358775" indent="-358775">
              <a:spcBef>
                <a:spcPts val="24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27063" indent="-268288"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96938" indent="-268288"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165225" indent="-269875"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435100" indent="-268288"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990600" y="236400"/>
            <a:ext cx="8153400" cy="425301"/>
          </a:xfrm>
        </p:spPr>
        <p:txBody>
          <a:bodyPr/>
          <a:lstStyle>
            <a:lvl1pPr>
              <a:defRPr sz="3600" b="1">
                <a:solidFill>
                  <a:srgbClr val="003C7F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1"/>
          </p:nvPr>
        </p:nvSpPr>
        <p:spPr>
          <a:xfrm>
            <a:off x="16042" y="6629400"/>
            <a:ext cx="1431757" cy="223294"/>
          </a:xfrm>
        </p:spPr>
        <p:txBody>
          <a:bodyPr/>
          <a:lstStyle>
            <a:lvl1pPr>
              <a:defRPr/>
            </a:lvl1pPr>
          </a:lstStyle>
          <a:p>
            <a:fld id="{5C476CE9-DBD6-47B2-9488-80AA33A3CE56}" type="slidenum">
              <a:rPr lang="en-US" smtClean="0"/>
              <a:pPr/>
              <a:t>‹Nr.›</a:t>
            </a:fld>
            <a:r>
              <a:rPr lang="en-US" dirty="0"/>
              <a:t>   A. Bauer</a:t>
            </a:r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701"/>
          <a:stretch/>
        </p:blipFill>
        <p:spPr>
          <a:xfrm>
            <a:off x="8276114" y="-213"/>
            <a:ext cx="867886" cy="89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69376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3600" b="1" cap="all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CA365-3D5B-435C-B1C6-D551E1DABC2B}" type="datetime1">
              <a:rPr lang="en-US" smtClean="0"/>
              <a:t>8/16/2017</a:t>
            </a:fld>
            <a:endParaRPr lang="en-US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Slide Template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76CE9-DBD6-47B2-9488-80AA33A3CE56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335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Wingdings" panose="05000000000000000000" pitchFamily="2" charset="2"/>
              <a:buChar char="§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Wingdings" panose="05000000000000000000" pitchFamily="2" charset="2"/>
              <a:buChar char="§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Font typeface="Wingdings" panose="05000000000000000000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Wingdings" panose="05000000000000000000" pitchFamily="2" charset="2"/>
              <a:buChar char="§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Wingdings" panose="05000000000000000000" pitchFamily="2" charset="2"/>
              <a:buChar char="§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Font typeface="Wingdings" panose="05000000000000000000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5D596-03D3-4004-A6C8-6FA3DFB7FB5C}" type="datetime1">
              <a:rPr lang="en-US" smtClean="0"/>
              <a:t>8/16/2017</a:t>
            </a:fld>
            <a:endParaRPr lang="en-US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Slide Template</a:t>
            </a: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76CE9-DBD6-47B2-9488-80AA33A3CE56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1" name="Titel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471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Wingdings" panose="05000000000000000000" pitchFamily="2" charset="2"/>
              <a:buChar char="§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Wingdings" panose="05000000000000000000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Wingdings" panose="05000000000000000000" pitchFamily="2" charset="2"/>
              <a:buChar char="§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Wingdings" panose="05000000000000000000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5FF2F-0EC7-442A-AB02-D960BB194BE4}" type="datetime1">
              <a:rPr lang="en-US" smtClean="0"/>
              <a:t>8/16/2017</a:t>
            </a:fld>
            <a:endParaRPr lang="en-US" dirty="0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Slide Template</a:t>
            </a:r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76CE9-DBD6-47B2-9488-80AA33A3CE56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074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56788-424D-4BCA-B5FB-5B8F8CB4D29D}" type="datetime1">
              <a:rPr lang="en-US" smtClean="0"/>
              <a:t>8/16/2017</a:t>
            </a:fld>
            <a:endParaRPr lang="en-US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Slide Template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5C476CE9-DBD6-47B2-9488-80AA33A3CE56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304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29258-CF1A-4AEE-93AB-1E2D4EF4CC94}" type="datetime1">
              <a:rPr lang="en-US" smtClean="0"/>
              <a:t>8/16/2017</a:t>
            </a:fld>
            <a:endParaRPr lang="en-US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Slide Template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76CE9-DBD6-47B2-9488-80AA33A3CE56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958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Wingdings" panose="05000000000000000000" pitchFamily="2" charset="2"/>
              <a:buChar char="§"/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Wingdings" panose="05000000000000000000" pitchFamily="2" charset="2"/>
              <a:buChar char="§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Font typeface="Wingdings" panose="05000000000000000000" pitchFamily="2" charset="2"/>
              <a:buChar char="§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0BCAE-BCD5-41EB-B511-7EF3FE153830}" type="datetime1">
              <a:rPr lang="en-US" smtClean="0"/>
              <a:t>8/16/2017</a:t>
            </a:fld>
            <a:endParaRPr lang="en-US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Slide Template</a:t>
            </a: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76CE9-DBD6-47B2-9488-80AA33A3CE56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462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7F3B1-B590-471F-B973-3B59AA8019C2}" type="datetime1">
              <a:rPr lang="en-US" smtClean="0"/>
              <a:t>8/16/2017</a:t>
            </a:fld>
            <a:endParaRPr lang="en-US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Slide Template</a:t>
            </a: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76CE9-DBD6-47B2-9488-80AA33A3CE56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398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 userDrawn="1"/>
        </p:nvSpPr>
        <p:spPr>
          <a:xfrm>
            <a:off x="0" y="6588000"/>
            <a:ext cx="9144000" cy="306000"/>
          </a:xfrm>
          <a:prstGeom prst="rect">
            <a:avLst/>
          </a:prstGeom>
          <a:solidFill>
            <a:srgbClr val="D0D0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" name="Gruppieren 4"/>
          <p:cNvGrpSpPr/>
          <p:nvPr userDrawn="1"/>
        </p:nvGrpSpPr>
        <p:grpSpPr>
          <a:xfrm>
            <a:off x="0" y="0"/>
            <a:ext cx="9144000" cy="898525"/>
            <a:chOff x="0" y="0"/>
            <a:chExt cx="9144000" cy="898525"/>
          </a:xfrm>
        </p:grpSpPr>
        <p:pic>
          <p:nvPicPr>
            <p:cNvPr id="10" name="Picture 18" descr="unilogo4c"/>
            <p:cNvPicPr>
              <a:picLocks noChangeAspect="1" noChangeArrowheads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0525"/>
            <a:stretch>
              <a:fillRect/>
            </a:stretch>
          </p:blipFill>
          <p:spPr bwMode="auto">
            <a:xfrm>
              <a:off x="0" y="0"/>
              <a:ext cx="9144000" cy="8985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hteck 3"/>
            <p:cNvSpPr/>
            <p:nvPr userDrawn="1"/>
          </p:nvSpPr>
          <p:spPr>
            <a:xfrm>
              <a:off x="925780" y="26799"/>
              <a:ext cx="1200619" cy="768201"/>
            </a:xfrm>
            <a:prstGeom prst="rect">
              <a:avLst/>
            </a:prstGeom>
            <a:solidFill>
              <a:srgbClr val="D0D0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990600" y="202944"/>
            <a:ext cx="8001000" cy="4253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2"/>
          </p:nvPr>
        </p:nvSpPr>
        <p:spPr>
          <a:xfrm>
            <a:off x="6781800" y="6616800"/>
            <a:ext cx="1371600" cy="248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73ACCD3-3EF6-457B-A72B-431C988D1AD9}" type="datetime1">
              <a:rPr lang="en-US" smtClean="0"/>
              <a:t>8/16/2017</a:t>
            </a:fld>
            <a:endParaRPr lang="en-US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>
          <a:xfrm>
            <a:off x="16042" y="6604295"/>
            <a:ext cx="6390123" cy="248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C476CE9-DBD6-47B2-9488-80AA33A3CE56}" type="slidenum">
              <a:rPr lang="en-US" smtClean="0"/>
              <a:pPr/>
              <a:t>‹Nr.›</a:t>
            </a:fld>
            <a:r>
              <a:rPr lang="en-US" dirty="0"/>
              <a:t>  A. Bauer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4"/>
          </p:nvPr>
        </p:nvSpPr>
        <p:spPr>
          <a:xfrm>
            <a:off x="8240277" y="6616800"/>
            <a:ext cx="615640" cy="248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C476CE9-DBD6-47B2-9488-80AA33A3CE56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5482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0"/>
        </a:spcBef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wm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1438274" y="1619250"/>
            <a:ext cx="7553325" cy="1809750"/>
          </a:xfrm>
        </p:spPr>
        <p:txBody>
          <a:bodyPr/>
          <a:lstStyle/>
          <a:p>
            <a:r>
              <a:rPr lang="en-US" sz="3200" dirty="0"/>
              <a:t>Chameleon: Design and </a:t>
            </a:r>
            <a:br>
              <a:rPr lang="en-US" sz="3200" dirty="0"/>
            </a:br>
            <a:r>
              <a:rPr lang="en-US" sz="3200" dirty="0"/>
              <a:t>Evaluation of a Proactive, </a:t>
            </a:r>
            <a:br>
              <a:rPr lang="en-US" sz="3200" dirty="0"/>
            </a:br>
            <a:r>
              <a:rPr lang="en-US" sz="3200" dirty="0"/>
              <a:t>Application-Aware Elasticity </a:t>
            </a:r>
            <a:br>
              <a:rPr lang="en-US" sz="3200" dirty="0"/>
            </a:br>
            <a:r>
              <a:rPr lang="en-US" sz="3200" dirty="0"/>
              <a:t>Mechanism</a:t>
            </a:r>
            <a:endParaRPr lang="de-DE" altLang="de-DE" sz="3200" dirty="0"/>
          </a:p>
        </p:txBody>
      </p:sp>
      <p:sp>
        <p:nvSpPr>
          <p:cNvPr id="8" name="Rectangle 5"/>
          <p:cNvSpPr txBox="1">
            <a:spLocks noChangeArrowheads="1"/>
          </p:cNvSpPr>
          <p:nvPr/>
        </p:nvSpPr>
        <p:spPr bwMode="auto">
          <a:xfrm>
            <a:off x="1438275" y="3790890"/>
            <a:ext cx="7324725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André Bauer,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Simon Spinner, Nikolas Herbst, Samuel Kounev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Chair of Software Engineering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University of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Würzburg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http://se.informatik.uni-wuerzburg.de/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Symposium on Software Performance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Kiel, November 09, 2016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3800" y="4343400"/>
            <a:ext cx="1371600" cy="2285128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9684" y="1817950"/>
            <a:ext cx="2371915" cy="1676400"/>
          </a:xfrm>
          <a:prstGeom prst="rect">
            <a:avLst/>
          </a:prstGeom>
        </p:spPr>
      </p:pic>
      <p:sp>
        <p:nvSpPr>
          <p:cNvPr id="9" name="Rechteck 8"/>
          <p:cNvSpPr/>
          <p:nvPr/>
        </p:nvSpPr>
        <p:spPr>
          <a:xfrm>
            <a:off x="1437534" y="5410200"/>
            <a:ext cx="38715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http://descartes.tools/chameleon</a:t>
            </a:r>
          </a:p>
        </p:txBody>
      </p:sp>
      <p:pic>
        <p:nvPicPr>
          <p:cNvPr id="1025" name="DefaultOcx"/>
          <p:cNvPicPr preferRelativeResize="0">
            <a:picLocks noChangeArrowheads="1" noChangeShapeType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HTMLText1"/>
          <p:cNvPicPr preferRelativeResize="0">
            <a:picLocks noChangeArrowheads="1" noChangeShapeType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74586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Workload </a:t>
            </a:r>
            <a:r>
              <a:rPr lang="en-US" dirty="0"/>
              <a:t>is accelerated 8 times</a:t>
            </a:r>
            <a:r>
              <a:rPr lang="en-GB" dirty="0"/>
              <a:t>: 3 d </a:t>
            </a:r>
            <a:r>
              <a:rPr lang="en-GB" dirty="0">
                <a:sym typeface="Wingdings" panose="05000000000000000000" pitchFamily="2" charset="2"/>
              </a:rPr>
              <a:t></a:t>
            </a:r>
            <a:r>
              <a:rPr lang="en-GB" dirty="0"/>
              <a:t> 9 h</a:t>
            </a:r>
          </a:p>
          <a:p>
            <a:pPr lvl="1"/>
            <a:r>
              <a:rPr lang="en-GB" dirty="0"/>
              <a:t>Between 40 and 200 request/second</a:t>
            </a:r>
          </a:p>
          <a:p>
            <a:pPr lvl="1"/>
            <a:r>
              <a:rPr lang="de-DE" dirty="0"/>
              <a:t>3.5 </a:t>
            </a:r>
            <a:r>
              <a:rPr lang="en-GB" dirty="0"/>
              <a:t>million</a:t>
            </a:r>
            <a:r>
              <a:rPr lang="de-DE" dirty="0"/>
              <a:t> </a:t>
            </a:r>
            <a:r>
              <a:rPr lang="en-GB" dirty="0"/>
              <a:t>requests</a:t>
            </a:r>
          </a:p>
          <a:p>
            <a:r>
              <a:rPr lang="en-US" dirty="0"/>
              <a:t>Setup contains up to 20 </a:t>
            </a:r>
            <a:r>
              <a:rPr lang="en-US" dirty="0" err="1"/>
              <a:t>WildFly</a:t>
            </a:r>
            <a:r>
              <a:rPr lang="en-US" dirty="0"/>
              <a:t> slaves, 1 Domain controller and 1 Citrix </a:t>
            </a:r>
            <a:r>
              <a:rPr lang="en-US" dirty="0" err="1"/>
              <a:t>Netscaler</a:t>
            </a:r>
            <a:r>
              <a:rPr lang="en-US" dirty="0"/>
              <a:t> (LB)</a:t>
            </a:r>
          </a:p>
          <a:p>
            <a:pPr lvl="1"/>
            <a:r>
              <a:rPr lang="en-US" dirty="0"/>
              <a:t>2 cores @2.6GHz</a:t>
            </a:r>
          </a:p>
          <a:p>
            <a:pPr lvl="1"/>
            <a:r>
              <a:rPr lang="en-US" dirty="0"/>
              <a:t>4 GB memory</a:t>
            </a:r>
          </a:p>
          <a:p>
            <a:r>
              <a:rPr lang="en-US" dirty="0"/>
              <a:t>Each slave is a http application	</a:t>
            </a:r>
          </a:p>
          <a:p>
            <a:pPr lvl="1"/>
            <a:r>
              <a:rPr lang="en-US" dirty="0"/>
              <a:t>Request parameter n, here 600</a:t>
            </a:r>
          </a:p>
          <a:p>
            <a:pPr lvl="1"/>
            <a:r>
              <a:rPr lang="en-US" dirty="0"/>
              <a:t>LU decomposition of a random generated </a:t>
            </a:r>
            <a:r>
              <a:rPr lang="en-US" dirty="0" err="1"/>
              <a:t>nxn</a:t>
            </a:r>
            <a:r>
              <a:rPr lang="en-US" dirty="0"/>
              <a:t> matrix</a:t>
            </a:r>
          </a:p>
          <a:p>
            <a:r>
              <a:rPr lang="en-US" dirty="0"/>
              <a:t>SLO: 90% of responses &lt; 5 seconds</a:t>
            </a:r>
          </a:p>
          <a:p>
            <a:endParaRPr lang="en-US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CPU Intensive Scenario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5C476CE9-DBD6-47B2-9488-80AA33A3CE56}" type="slidenum">
              <a:rPr lang="en-US" smtClean="0"/>
              <a:pPr/>
              <a:t>10</a:t>
            </a:fld>
            <a:r>
              <a:rPr lang="en-US"/>
              <a:t>   A. Bauer</a:t>
            </a:r>
            <a:endParaRPr lang="en-US" dirty="0"/>
          </a:p>
        </p:txBody>
      </p:sp>
      <p:sp>
        <p:nvSpPr>
          <p:cNvPr id="12" name="Rechteck 11"/>
          <p:cNvSpPr/>
          <p:nvPr/>
        </p:nvSpPr>
        <p:spPr>
          <a:xfrm>
            <a:off x="5075355" y="6590817"/>
            <a:ext cx="1676400" cy="291346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feld 13"/>
          <p:cNvSpPr txBox="1"/>
          <p:nvPr/>
        </p:nvSpPr>
        <p:spPr bwMode="auto">
          <a:xfrm>
            <a:off x="3639702" y="6590817"/>
            <a:ext cx="950901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en-US" sz="1400" dirty="0"/>
              <a:t>Approach</a:t>
            </a:r>
          </a:p>
        </p:txBody>
      </p:sp>
      <p:sp>
        <p:nvSpPr>
          <p:cNvPr id="15" name="Textfeld 14"/>
          <p:cNvSpPr txBox="1"/>
          <p:nvPr/>
        </p:nvSpPr>
        <p:spPr bwMode="auto">
          <a:xfrm>
            <a:off x="7236507" y="6581706"/>
            <a:ext cx="1071127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en-US" sz="1400" dirty="0"/>
              <a:t>Conclusion</a:t>
            </a:r>
          </a:p>
        </p:txBody>
      </p:sp>
      <p:sp>
        <p:nvSpPr>
          <p:cNvPr id="16" name="Textfeld 15"/>
          <p:cNvSpPr txBox="1"/>
          <p:nvPr/>
        </p:nvSpPr>
        <p:spPr bwMode="auto">
          <a:xfrm>
            <a:off x="5402838" y="6590817"/>
            <a:ext cx="1021433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en-US" sz="1400" dirty="0"/>
              <a:t>Evaluation</a:t>
            </a:r>
          </a:p>
        </p:txBody>
      </p:sp>
      <p:sp>
        <p:nvSpPr>
          <p:cNvPr id="17" name="Textfeld 16"/>
          <p:cNvSpPr txBox="1"/>
          <p:nvPr/>
        </p:nvSpPr>
        <p:spPr bwMode="auto">
          <a:xfrm>
            <a:off x="1708249" y="6590817"/>
            <a:ext cx="1119217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en-US" sz="1400" dirty="0"/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1198743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Evaluation Part I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5C476CE9-DBD6-47B2-9488-80AA33A3CE56}" type="slidenum">
              <a:rPr lang="en-US" smtClean="0"/>
              <a:pPr/>
              <a:t>11</a:t>
            </a:fld>
            <a:r>
              <a:rPr lang="en-US"/>
              <a:t>   A. Bauer</a:t>
            </a:r>
            <a:endParaRPr lang="en-US" dirty="0"/>
          </a:p>
        </p:txBody>
      </p:sp>
      <p:pic>
        <p:nvPicPr>
          <p:cNvPr id="5" name="Picture 174260"/>
          <p:cNvPicPr/>
          <p:nvPr/>
        </p:nvPicPr>
        <p:blipFill>
          <a:blip r:embed="rId2"/>
          <a:stretch>
            <a:fillRect/>
          </a:stretch>
        </p:blipFill>
        <p:spPr>
          <a:xfrm>
            <a:off x="228600" y="1219200"/>
            <a:ext cx="8382000" cy="5029200"/>
          </a:xfrm>
          <a:prstGeom prst="rect">
            <a:avLst/>
          </a:prstGeom>
        </p:spPr>
      </p:pic>
      <p:sp>
        <p:nvSpPr>
          <p:cNvPr id="10" name="Rechteck 9"/>
          <p:cNvSpPr/>
          <p:nvPr/>
        </p:nvSpPr>
        <p:spPr>
          <a:xfrm>
            <a:off x="5075355" y="6590817"/>
            <a:ext cx="1676400" cy="291346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feld 10"/>
          <p:cNvSpPr txBox="1"/>
          <p:nvPr/>
        </p:nvSpPr>
        <p:spPr bwMode="auto">
          <a:xfrm>
            <a:off x="1708249" y="6590817"/>
            <a:ext cx="1119217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en-US" sz="1400" dirty="0"/>
              <a:t>Introduction</a:t>
            </a:r>
          </a:p>
        </p:txBody>
      </p:sp>
      <p:sp>
        <p:nvSpPr>
          <p:cNvPr id="12" name="Textfeld 11"/>
          <p:cNvSpPr txBox="1"/>
          <p:nvPr/>
        </p:nvSpPr>
        <p:spPr bwMode="auto">
          <a:xfrm>
            <a:off x="3639702" y="6590817"/>
            <a:ext cx="950901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en-US" sz="1400" dirty="0"/>
              <a:t>Approach</a:t>
            </a:r>
          </a:p>
        </p:txBody>
      </p:sp>
      <p:sp>
        <p:nvSpPr>
          <p:cNvPr id="13" name="Textfeld 12"/>
          <p:cNvSpPr txBox="1"/>
          <p:nvPr/>
        </p:nvSpPr>
        <p:spPr bwMode="auto">
          <a:xfrm>
            <a:off x="7236507" y="6581706"/>
            <a:ext cx="1071127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en-US" sz="1400" dirty="0"/>
              <a:t>Conclusion</a:t>
            </a:r>
          </a:p>
        </p:txBody>
      </p:sp>
      <p:sp>
        <p:nvSpPr>
          <p:cNvPr id="14" name="Textfeld 13"/>
          <p:cNvSpPr txBox="1"/>
          <p:nvPr/>
        </p:nvSpPr>
        <p:spPr bwMode="auto">
          <a:xfrm>
            <a:off x="5402838" y="6590817"/>
            <a:ext cx="1021433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en-US" sz="1400" dirty="0"/>
              <a:t>Evaluation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3612744" y="966647"/>
            <a:ext cx="19591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Scaling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Chameleon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62392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Evaluation Part II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5C476CE9-DBD6-47B2-9488-80AA33A3CE56}" type="slidenum">
              <a:rPr lang="en-US" smtClean="0"/>
              <a:pPr/>
              <a:t>12</a:t>
            </a:fld>
            <a:r>
              <a:rPr lang="en-US"/>
              <a:t>   A. Bauer</a:t>
            </a:r>
            <a:endParaRPr lang="en-US" dirty="0"/>
          </a:p>
        </p:txBody>
      </p:sp>
      <p:pic>
        <p:nvPicPr>
          <p:cNvPr id="7" name="Picture 174262"/>
          <p:cNvPicPr/>
          <p:nvPr/>
        </p:nvPicPr>
        <p:blipFill>
          <a:blip r:embed="rId2"/>
          <a:stretch>
            <a:fillRect/>
          </a:stretch>
        </p:blipFill>
        <p:spPr>
          <a:xfrm>
            <a:off x="228599" y="3922712"/>
            <a:ext cx="4140000" cy="2371090"/>
          </a:xfrm>
          <a:prstGeom prst="rect">
            <a:avLst/>
          </a:prstGeom>
        </p:spPr>
      </p:pic>
      <p:pic>
        <p:nvPicPr>
          <p:cNvPr id="9" name="Picture 174266"/>
          <p:cNvPicPr/>
          <p:nvPr/>
        </p:nvPicPr>
        <p:blipFill>
          <a:blip r:embed="rId3"/>
          <a:stretch>
            <a:fillRect/>
          </a:stretch>
        </p:blipFill>
        <p:spPr>
          <a:xfrm>
            <a:off x="4812664" y="3922712"/>
            <a:ext cx="4140000" cy="2367915"/>
          </a:xfrm>
          <a:prstGeom prst="rect">
            <a:avLst/>
          </a:prstGeom>
        </p:spPr>
      </p:pic>
      <p:sp>
        <p:nvSpPr>
          <p:cNvPr id="10" name="Rechteck 9"/>
          <p:cNvSpPr/>
          <p:nvPr/>
        </p:nvSpPr>
        <p:spPr>
          <a:xfrm>
            <a:off x="5075355" y="6590817"/>
            <a:ext cx="1676400" cy="291346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feld 10"/>
          <p:cNvSpPr txBox="1"/>
          <p:nvPr/>
        </p:nvSpPr>
        <p:spPr bwMode="auto">
          <a:xfrm>
            <a:off x="1708249" y="6590817"/>
            <a:ext cx="1119217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en-US" sz="1400" dirty="0"/>
              <a:t>Introduction</a:t>
            </a:r>
          </a:p>
        </p:txBody>
      </p:sp>
      <p:sp>
        <p:nvSpPr>
          <p:cNvPr id="12" name="Textfeld 11"/>
          <p:cNvSpPr txBox="1"/>
          <p:nvPr/>
        </p:nvSpPr>
        <p:spPr bwMode="auto">
          <a:xfrm>
            <a:off x="3639702" y="6590817"/>
            <a:ext cx="950901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en-US" sz="1400" dirty="0"/>
              <a:t>Approach</a:t>
            </a:r>
          </a:p>
        </p:txBody>
      </p:sp>
      <p:sp>
        <p:nvSpPr>
          <p:cNvPr id="13" name="Textfeld 12"/>
          <p:cNvSpPr txBox="1"/>
          <p:nvPr/>
        </p:nvSpPr>
        <p:spPr bwMode="auto">
          <a:xfrm>
            <a:off x="7236507" y="6581706"/>
            <a:ext cx="1071127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en-US" sz="1400" dirty="0"/>
              <a:t>Conclusion</a:t>
            </a:r>
          </a:p>
        </p:txBody>
      </p:sp>
      <p:sp>
        <p:nvSpPr>
          <p:cNvPr id="14" name="Textfeld 13"/>
          <p:cNvSpPr txBox="1"/>
          <p:nvPr/>
        </p:nvSpPr>
        <p:spPr bwMode="auto">
          <a:xfrm>
            <a:off x="5402838" y="6590817"/>
            <a:ext cx="1021433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en-US" sz="1400" dirty="0"/>
              <a:t>Evaluation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1369758" y="3603353"/>
            <a:ext cx="12650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Scaling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Hist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6084977" y="3603353"/>
            <a:ext cx="12875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Scaling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Reg</a:t>
            </a:r>
          </a:p>
        </p:txBody>
      </p:sp>
      <p:pic>
        <p:nvPicPr>
          <p:cNvPr id="20" name="Picture 174260"/>
          <p:cNvPicPr/>
          <p:nvPr/>
        </p:nvPicPr>
        <p:blipFill>
          <a:blip r:embed="rId4"/>
          <a:stretch>
            <a:fillRect/>
          </a:stretch>
        </p:blipFill>
        <p:spPr>
          <a:xfrm>
            <a:off x="4812664" y="1235438"/>
            <a:ext cx="4140000" cy="2367915"/>
          </a:xfrm>
          <a:prstGeom prst="rect">
            <a:avLst/>
          </a:prstGeom>
        </p:spPr>
      </p:pic>
      <p:sp>
        <p:nvSpPr>
          <p:cNvPr id="21" name="Textfeld 20"/>
          <p:cNvSpPr txBox="1"/>
          <p:nvPr/>
        </p:nvSpPr>
        <p:spPr>
          <a:xfrm>
            <a:off x="5953822" y="916238"/>
            <a:ext cx="19591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Scaling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Chameleon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6473"/>
          <p:cNvPicPr/>
          <p:nvPr/>
        </p:nvPicPr>
        <p:blipFill>
          <a:blip r:embed="rId5"/>
          <a:stretch>
            <a:fillRect/>
          </a:stretch>
        </p:blipFill>
        <p:spPr>
          <a:xfrm>
            <a:off x="104180" y="1245717"/>
            <a:ext cx="4516755" cy="2379980"/>
          </a:xfrm>
          <a:prstGeom prst="rect">
            <a:avLst/>
          </a:prstGeom>
        </p:spPr>
      </p:pic>
      <p:sp>
        <p:nvSpPr>
          <p:cNvPr id="23" name="Textfeld 22"/>
          <p:cNvSpPr txBox="1"/>
          <p:nvPr/>
        </p:nvSpPr>
        <p:spPr>
          <a:xfrm>
            <a:off x="1447799" y="896884"/>
            <a:ext cx="16528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Auto-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Scaling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1459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Evaluation Part III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5C476CE9-DBD6-47B2-9488-80AA33A3CE56}" type="slidenum">
              <a:rPr lang="en-US" smtClean="0"/>
              <a:pPr/>
              <a:t>13</a:t>
            </a:fld>
            <a:r>
              <a:rPr lang="en-US"/>
              <a:t>   A. Bauer</a:t>
            </a:r>
            <a:endParaRPr lang="en-US" dirty="0"/>
          </a:p>
        </p:txBody>
      </p:sp>
      <p:pic>
        <p:nvPicPr>
          <p:cNvPr id="5" name="Picture 174260"/>
          <p:cNvPicPr/>
          <p:nvPr/>
        </p:nvPicPr>
        <p:blipFill>
          <a:blip r:embed="rId2"/>
          <a:stretch>
            <a:fillRect/>
          </a:stretch>
        </p:blipFill>
        <p:spPr>
          <a:xfrm>
            <a:off x="228600" y="1219200"/>
            <a:ext cx="4140000" cy="2367915"/>
          </a:xfrm>
          <a:prstGeom prst="rect">
            <a:avLst/>
          </a:prstGeom>
        </p:spPr>
      </p:pic>
      <p:pic>
        <p:nvPicPr>
          <p:cNvPr id="8" name="Picture 174264"/>
          <p:cNvPicPr/>
          <p:nvPr/>
        </p:nvPicPr>
        <p:blipFill rotWithShape="1">
          <a:blip r:embed="rId3"/>
          <a:srcRect t="3842"/>
          <a:stretch/>
        </p:blipFill>
        <p:spPr>
          <a:xfrm>
            <a:off x="4812664" y="1219200"/>
            <a:ext cx="4140000" cy="2367914"/>
          </a:xfrm>
          <a:prstGeom prst="rect">
            <a:avLst/>
          </a:prstGeom>
        </p:spPr>
      </p:pic>
      <p:sp>
        <p:nvSpPr>
          <p:cNvPr id="10" name="Rechteck 9"/>
          <p:cNvSpPr/>
          <p:nvPr/>
        </p:nvSpPr>
        <p:spPr>
          <a:xfrm>
            <a:off x="5075355" y="6590817"/>
            <a:ext cx="1676400" cy="291346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feld 10"/>
          <p:cNvSpPr txBox="1"/>
          <p:nvPr/>
        </p:nvSpPr>
        <p:spPr bwMode="auto">
          <a:xfrm>
            <a:off x="1708249" y="6590817"/>
            <a:ext cx="1119217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en-US" sz="1400" dirty="0"/>
              <a:t>Introduction</a:t>
            </a:r>
          </a:p>
        </p:txBody>
      </p:sp>
      <p:sp>
        <p:nvSpPr>
          <p:cNvPr id="12" name="Textfeld 11"/>
          <p:cNvSpPr txBox="1"/>
          <p:nvPr/>
        </p:nvSpPr>
        <p:spPr bwMode="auto">
          <a:xfrm>
            <a:off x="3639702" y="6590817"/>
            <a:ext cx="950901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en-US" sz="1400" dirty="0"/>
              <a:t>Approach</a:t>
            </a:r>
          </a:p>
        </p:txBody>
      </p:sp>
      <p:sp>
        <p:nvSpPr>
          <p:cNvPr id="13" name="Textfeld 12"/>
          <p:cNvSpPr txBox="1"/>
          <p:nvPr/>
        </p:nvSpPr>
        <p:spPr bwMode="auto">
          <a:xfrm>
            <a:off x="7236507" y="6581706"/>
            <a:ext cx="1071127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en-US" sz="1400" dirty="0"/>
              <a:t>Conclusion</a:t>
            </a:r>
          </a:p>
        </p:txBody>
      </p:sp>
      <p:sp>
        <p:nvSpPr>
          <p:cNvPr id="14" name="Textfeld 13"/>
          <p:cNvSpPr txBox="1"/>
          <p:nvPr/>
        </p:nvSpPr>
        <p:spPr bwMode="auto">
          <a:xfrm>
            <a:off x="5402838" y="6590817"/>
            <a:ext cx="1021433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en-US" sz="1400" dirty="0"/>
              <a:t>Evaluation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1369758" y="900000"/>
            <a:ext cx="19591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Scaling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Chameleon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6084977" y="900000"/>
            <a:ext cx="14364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Scaling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Adapt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1369758" y="3603353"/>
            <a:ext cx="17876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Scaling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ConPaaS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075" y="3900419"/>
            <a:ext cx="4371528" cy="2503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982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Inhaltsplatzhalt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9052464"/>
              </p:ext>
            </p:extLst>
          </p:nvPr>
        </p:nvGraphicFramePr>
        <p:xfrm>
          <a:off x="152400" y="1058201"/>
          <a:ext cx="8776502" cy="482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8030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700" b="1" kern="1200" dirty="0" err="1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Metrics</a:t>
                      </a:r>
                      <a:endParaRPr lang="de-DE" sz="1700" b="1" kern="1200" dirty="0">
                        <a:solidFill>
                          <a:schemeClr val="lt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700" b="1" kern="1200" dirty="0" err="1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No</a:t>
                      </a:r>
                      <a:r>
                        <a:rPr lang="de-DE" sz="1700" b="1" kern="1200" dirty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700" b="1" kern="1200" dirty="0" err="1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Scaler</a:t>
                      </a:r>
                      <a:endParaRPr lang="de-DE" sz="1700" b="1" kern="1200" dirty="0">
                        <a:solidFill>
                          <a:schemeClr val="lt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700" b="1" kern="1200" dirty="0" err="1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Chameleon</a:t>
                      </a:r>
                      <a:endParaRPr lang="de-DE" sz="1700" b="1" kern="1200" dirty="0">
                        <a:solidFill>
                          <a:schemeClr val="lt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700" b="1" kern="1200" dirty="0" err="1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Hist</a:t>
                      </a:r>
                      <a:endParaRPr lang="de-DE" sz="1700" b="1" kern="1200" dirty="0">
                        <a:solidFill>
                          <a:schemeClr val="lt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700" b="1" kern="1200" dirty="0" err="1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Adapt</a:t>
                      </a:r>
                      <a:endParaRPr lang="de-DE" sz="1700" b="1" kern="1200" dirty="0">
                        <a:solidFill>
                          <a:schemeClr val="lt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700" b="1" kern="1200" dirty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Reg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700" b="1" kern="1200" dirty="0" err="1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ConPaaS</a:t>
                      </a:r>
                      <a:endParaRPr lang="de-DE" sz="1700" b="1" kern="1200" dirty="0">
                        <a:solidFill>
                          <a:schemeClr val="lt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de-DE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accuracy</a:t>
                      </a:r>
                      <a:r>
                        <a:rPr lang="de-DE" sz="1600" b="0" i="1" u="none" strike="noStrike" baseline="-25000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0.282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0.350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0.387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0.079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0.289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0.387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de-DE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accuracy</a:t>
                      </a:r>
                      <a:r>
                        <a:rPr lang="de-DE" sz="1600" b="0" i="1" u="none" strike="noStrike" baseline="-25000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u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0.147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0.030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0.055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0.613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0.078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0.105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de-DE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timeshare</a:t>
                      </a:r>
                      <a:r>
                        <a:rPr lang="de-DE" sz="1600" b="0" i="1" u="none" strike="noStrike" baseline="-25000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0.453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0.755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0.608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0.181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0.52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0.535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de-DE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timeshare</a:t>
                      </a:r>
                      <a:r>
                        <a:rPr lang="de-DE" sz="1600" b="0" i="1" u="none" strike="noStrike" baseline="-25000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u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0.491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0.129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0.285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0.788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0.371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0.355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de-DE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jitter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-0.924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-0.723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-0.654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-0.615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-0.719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-0.466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de-DE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instability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0.478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0.215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0.22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0.418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0.196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0.235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#</a:t>
                      </a:r>
                      <a:r>
                        <a:rPr lang="de-DE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Adaptions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618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204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de-DE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Avg</a:t>
                      </a:r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. #VMs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12.5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13.4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8.1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11.1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13.2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de-DE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score</a:t>
                      </a:r>
                      <a:r>
                        <a:rPr lang="de-DE" sz="1600" b="1" i="1" u="none" strike="noStrike" baseline="-25000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NoScaler</a:t>
                      </a:r>
                      <a:endParaRPr lang="de-DE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1.330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1.151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0.896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1.177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1.143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de-DE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Avg</a:t>
                      </a:r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. </a:t>
                      </a:r>
                      <a:r>
                        <a:rPr lang="de-DE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response</a:t>
                      </a:r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time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1251 </a:t>
                      </a:r>
                      <a:r>
                        <a:rPr lang="de-DE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ms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671 </a:t>
                      </a:r>
                      <a:r>
                        <a:rPr lang="de-DE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ms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1267 </a:t>
                      </a:r>
                      <a:r>
                        <a:rPr lang="de-DE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ms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4339 </a:t>
                      </a:r>
                      <a:r>
                        <a:rPr lang="de-DE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ms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2018 ms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2082</a:t>
                      </a:r>
                      <a:r>
                        <a:rPr lang="de-DE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de-DE" sz="16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ms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</a:t>
                      </a:r>
                      <a:r>
                        <a:rPr lang="de-DE" sz="1600" b="0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90 </a:t>
                      </a:r>
                      <a:r>
                        <a:rPr lang="de-DE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response</a:t>
                      </a:r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time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5002 </a:t>
                      </a:r>
                      <a:r>
                        <a:rPr lang="de-DE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ms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1051 </a:t>
                      </a:r>
                      <a:r>
                        <a:rPr lang="de-DE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ms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5002 </a:t>
                      </a:r>
                      <a:r>
                        <a:rPr lang="de-DE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ms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5002 </a:t>
                      </a:r>
                      <a:r>
                        <a:rPr lang="de-DE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ms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5002 </a:t>
                      </a:r>
                      <a:r>
                        <a:rPr lang="de-DE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ms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5002 </a:t>
                      </a:r>
                      <a:r>
                        <a:rPr lang="de-DE" sz="16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ms</a:t>
                      </a:r>
                      <a:endParaRPr lang="de-DE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de-DE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Violations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18.07%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7.50%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19.24%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82.75%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32.25%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35.98%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Metric Comparison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5C476CE9-DBD6-47B2-9488-80AA33A3CE56}" type="slidenum">
              <a:rPr lang="en-US" smtClean="0"/>
              <a:pPr/>
              <a:t>14</a:t>
            </a:fld>
            <a:r>
              <a:rPr lang="en-US"/>
              <a:t>   A. Bauer</a:t>
            </a:r>
            <a:endParaRPr lang="en-US" dirty="0"/>
          </a:p>
        </p:txBody>
      </p:sp>
      <p:sp>
        <p:nvSpPr>
          <p:cNvPr id="6" name="Rechteck 5"/>
          <p:cNvSpPr/>
          <p:nvPr/>
        </p:nvSpPr>
        <p:spPr>
          <a:xfrm>
            <a:off x="5654401" y="1481032"/>
            <a:ext cx="974999" cy="252000"/>
          </a:xfrm>
          <a:prstGeom prst="rect">
            <a:avLst/>
          </a:prstGeom>
          <a:solidFill>
            <a:srgbClr val="00B05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3276600" y="1851102"/>
            <a:ext cx="990600" cy="252000"/>
          </a:xfrm>
          <a:prstGeom prst="rect">
            <a:avLst/>
          </a:prstGeom>
          <a:solidFill>
            <a:srgbClr val="00B05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5654401" y="2240731"/>
            <a:ext cx="974999" cy="252000"/>
          </a:xfrm>
          <a:prstGeom prst="rect">
            <a:avLst/>
          </a:prstGeom>
          <a:solidFill>
            <a:srgbClr val="00B05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/>
          <p:cNvSpPr/>
          <p:nvPr/>
        </p:nvSpPr>
        <p:spPr>
          <a:xfrm>
            <a:off x="3276600" y="2581878"/>
            <a:ext cx="990600" cy="276923"/>
          </a:xfrm>
          <a:prstGeom prst="rect">
            <a:avLst/>
          </a:prstGeom>
          <a:solidFill>
            <a:srgbClr val="00B05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/>
          <p:cNvSpPr/>
          <p:nvPr/>
        </p:nvSpPr>
        <p:spPr>
          <a:xfrm>
            <a:off x="7924801" y="2978731"/>
            <a:ext cx="914400" cy="252000"/>
          </a:xfrm>
          <a:prstGeom prst="rect">
            <a:avLst/>
          </a:prstGeom>
          <a:solidFill>
            <a:srgbClr val="00B05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/>
        </p:nvSpPr>
        <p:spPr>
          <a:xfrm>
            <a:off x="6751755" y="3344201"/>
            <a:ext cx="1020645" cy="252000"/>
          </a:xfrm>
          <a:prstGeom prst="rect">
            <a:avLst/>
          </a:prstGeom>
          <a:solidFill>
            <a:srgbClr val="00B05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/>
          <p:nvPr/>
        </p:nvSpPr>
        <p:spPr>
          <a:xfrm>
            <a:off x="2025285" y="3709174"/>
            <a:ext cx="990600" cy="252000"/>
          </a:xfrm>
          <a:prstGeom prst="rect">
            <a:avLst/>
          </a:prstGeom>
          <a:solidFill>
            <a:srgbClr val="00B05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/>
          <p:cNvSpPr/>
          <p:nvPr/>
        </p:nvSpPr>
        <p:spPr>
          <a:xfrm>
            <a:off x="3276599" y="5563907"/>
            <a:ext cx="1066800" cy="252000"/>
          </a:xfrm>
          <a:prstGeom prst="rect">
            <a:avLst/>
          </a:prstGeom>
          <a:solidFill>
            <a:srgbClr val="00B05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hteck 14"/>
          <p:cNvSpPr/>
          <p:nvPr/>
        </p:nvSpPr>
        <p:spPr>
          <a:xfrm>
            <a:off x="3276600" y="4829131"/>
            <a:ext cx="1066800" cy="252000"/>
          </a:xfrm>
          <a:prstGeom prst="rect">
            <a:avLst/>
          </a:prstGeom>
          <a:solidFill>
            <a:srgbClr val="00B05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hteck 15"/>
          <p:cNvSpPr/>
          <p:nvPr/>
        </p:nvSpPr>
        <p:spPr>
          <a:xfrm>
            <a:off x="5075355" y="6590817"/>
            <a:ext cx="1676400" cy="291346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feld 16"/>
          <p:cNvSpPr txBox="1"/>
          <p:nvPr/>
        </p:nvSpPr>
        <p:spPr bwMode="auto">
          <a:xfrm>
            <a:off x="1708249" y="6590817"/>
            <a:ext cx="1119217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en-US" sz="1400" dirty="0"/>
              <a:t>Introduction</a:t>
            </a:r>
          </a:p>
        </p:txBody>
      </p:sp>
      <p:sp>
        <p:nvSpPr>
          <p:cNvPr id="18" name="Textfeld 17"/>
          <p:cNvSpPr txBox="1"/>
          <p:nvPr/>
        </p:nvSpPr>
        <p:spPr bwMode="auto">
          <a:xfrm>
            <a:off x="3639702" y="6590817"/>
            <a:ext cx="950901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en-US" sz="1400" dirty="0"/>
              <a:t>Approach</a:t>
            </a:r>
          </a:p>
        </p:txBody>
      </p:sp>
      <p:sp>
        <p:nvSpPr>
          <p:cNvPr id="19" name="Textfeld 18"/>
          <p:cNvSpPr txBox="1"/>
          <p:nvPr/>
        </p:nvSpPr>
        <p:spPr bwMode="auto">
          <a:xfrm>
            <a:off x="7236507" y="6581706"/>
            <a:ext cx="1071127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en-US" sz="1400" dirty="0"/>
              <a:t>Conclusion</a:t>
            </a:r>
          </a:p>
        </p:txBody>
      </p:sp>
      <p:sp>
        <p:nvSpPr>
          <p:cNvPr id="20" name="Textfeld 19"/>
          <p:cNvSpPr txBox="1"/>
          <p:nvPr/>
        </p:nvSpPr>
        <p:spPr bwMode="auto">
          <a:xfrm>
            <a:off x="5402838" y="6590817"/>
            <a:ext cx="1021433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en-US" sz="1400" dirty="0"/>
              <a:t>Evaluation</a:t>
            </a:r>
          </a:p>
        </p:txBody>
      </p:sp>
      <p:sp>
        <p:nvSpPr>
          <p:cNvPr id="22" name="Pfeil nach rechts 21"/>
          <p:cNvSpPr/>
          <p:nvPr/>
        </p:nvSpPr>
        <p:spPr>
          <a:xfrm>
            <a:off x="100081" y="5970177"/>
            <a:ext cx="473241" cy="381000"/>
          </a:xfrm>
          <a:prstGeom prst="rightArrow">
            <a:avLst/>
          </a:prstGeom>
          <a:solidFill>
            <a:srgbClr val="003C7F"/>
          </a:solidFill>
          <a:ln>
            <a:solidFill>
              <a:srgbClr val="003C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Textfeld 22"/>
          <p:cNvSpPr txBox="1"/>
          <p:nvPr/>
        </p:nvSpPr>
        <p:spPr>
          <a:xfrm>
            <a:off x="609600" y="5939061"/>
            <a:ext cx="86100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Chameleon achieves highest score and lowest SLO violations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hteck 25"/>
          <p:cNvSpPr/>
          <p:nvPr/>
        </p:nvSpPr>
        <p:spPr>
          <a:xfrm>
            <a:off x="3276600" y="5186191"/>
            <a:ext cx="1066800" cy="252000"/>
          </a:xfrm>
          <a:prstGeom prst="rect">
            <a:avLst/>
          </a:prstGeom>
          <a:solidFill>
            <a:srgbClr val="00B05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Rechteck 27"/>
          <p:cNvSpPr/>
          <p:nvPr/>
        </p:nvSpPr>
        <p:spPr>
          <a:xfrm>
            <a:off x="5654400" y="4082801"/>
            <a:ext cx="974999" cy="252000"/>
          </a:xfrm>
          <a:prstGeom prst="rect">
            <a:avLst/>
          </a:prstGeom>
          <a:solidFill>
            <a:srgbClr val="00B05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Rechteck 28"/>
          <p:cNvSpPr/>
          <p:nvPr/>
        </p:nvSpPr>
        <p:spPr>
          <a:xfrm>
            <a:off x="3276599" y="4469560"/>
            <a:ext cx="1066800" cy="252000"/>
          </a:xfrm>
          <a:prstGeom prst="rect">
            <a:avLst/>
          </a:prstGeom>
          <a:solidFill>
            <a:srgbClr val="00B05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7452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22" grpId="0" animBg="1"/>
      <p:bldP spid="23" grpId="0"/>
      <p:bldP spid="26" grpId="0" animBg="1"/>
      <p:bldP spid="28" grpId="0" animBg="1"/>
      <p:bldP spid="2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Inhaltsplatzhalt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0077174"/>
              </p:ext>
            </p:extLst>
          </p:nvPr>
        </p:nvGraphicFramePr>
        <p:xfrm>
          <a:off x="152400" y="1058201"/>
          <a:ext cx="8776502" cy="482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8030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700" b="1" kern="1200" dirty="0" err="1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Metrics</a:t>
                      </a:r>
                      <a:endParaRPr lang="de-DE" sz="1700" b="1" kern="1200" dirty="0">
                        <a:solidFill>
                          <a:schemeClr val="lt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700" b="1" kern="1200" dirty="0" err="1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No</a:t>
                      </a:r>
                      <a:r>
                        <a:rPr lang="de-DE" sz="1700" b="1" kern="1200" dirty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700" b="1" kern="1200" dirty="0" err="1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Scaler</a:t>
                      </a:r>
                      <a:endParaRPr lang="de-DE" sz="1700" b="1" kern="1200" dirty="0">
                        <a:solidFill>
                          <a:schemeClr val="lt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700" b="1" kern="1200" dirty="0" err="1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Chameleon</a:t>
                      </a:r>
                      <a:endParaRPr lang="de-DE" sz="1700" b="1" kern="1200" dirty="0">
                        <a:solidFill>
                          <a:schemeClr val="lt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700" b="1" kern="1200" dirty="0" err="1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Hist</a:t>
                      </a:r>
                      <a:endParaRPr lang="de-DE" sz="1700" b="1" kern="1200" dirty="0">
                        <a:solidFill>
                          <a:schemeClr val="lt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700" b="1" kern="1200" dirty="0" err="1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Adapt</a:t>
                      </a:r>
                      <a:endParaRPr lang="de-DE" sz="1700" b="1" kern="1200" dirty="0">
                        <a:solidFill>
                          <a:schemeClr val="lt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700" b="1" kern="1200" dirty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Reg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700" b="1" kern="1200" dirty="0" err="1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ConPaaS</a:t>
                      </a:r>
                      <a:endParaRPr lang="de-DE" sz="1700" b="1" kern="1200" dirty="0">
                        <a:solidFill>
                          <a:schemeClr val="lt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de-DE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accuracy</a:t>
                      </a:r>
                      <a:r>
                        <a:rPr lang="de-DE" sz="1600" b="0" i="1" u="none" strike="noStrike" baseline="-25000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0.960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0.350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0.387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0.079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0.289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0.387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de-DE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accuracy</a:t>
                      </a:r>
                      <a:r>
                        <a:rPr lang="de-DE" sz="1600" b="0" i="1" u="none" strike="noStrike" baseline="-25000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u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0.002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0.03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0.055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0.613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0.078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0.105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de-DE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timeshare</a:t>
                      </a:r>
                      <a:r>
                        <a:rPr lang="de-DE" sz="1600" b="0" i="1" u="none" strike="noStrike" baseline="-25000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0.921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0.755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0.608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0.181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0.52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0.535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de-DE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timeshare</a:t>
                      </a:r>
                      <a:r>
                        <a:rPr lang="de-DE" sz="1600" b="0" i="1" u="none" strike="noStrike" baseline="-25000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u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0.033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0.129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0.285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0.788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0.371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0.355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de-DE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jitter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-0.924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-0.723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-0.654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-0.615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-0.719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-0.466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de-DE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instability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0.478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0.215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0.22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0.418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0.196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0.235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#</a:t>
                      </a:r>
                      <a:r>
                        <a:rPr lang="de-DE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Adaptions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618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204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de-DE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Avg</a:t>
                      </a:r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. #VMs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12.5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13.4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8.1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11.1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13.2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de-DE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score</a:t>
                      </a:r>
                      <a:r>
                        <a:rPr lang="de-DE" sz="1600" b="1" i="1" u="none" strike="noStrike" baseline="-25000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NoScaler</a:t>
                      </a:r>
                      <a:endParaRPr lang="de-DE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1.364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1.180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0.918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1.207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1.172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de-DE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Avg</a:t>
                      </a:r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. </a:t>
                      </a:r>
                      <a:r>
                        <a:rPr lang="de-DE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response</a:t>
                      </a:r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time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383 </a:t>
                      </a:r>
                      <a:r>
                        <a:rPr lang="de-DE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ms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671 </a:t>
                      </a:r>
                      <a:r>
                        <a:rPr lang="de-DE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ms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1267 </a:t>
                      </a:r>
                      <a:r>
                        <a:rPr lang="de-DE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ms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4339 </a:t>
                      </a:r>
                      <a:r>
                        <a:rPr lang="de-DE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ms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2018 ms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2082</a:t>
                      </a:r>
                      <a:r>
                        <a:rPr lang="de-DE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de-DE" sz="16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ms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</a:t>
                      </a:r>
                      <a:r>
                        <a:rPr lang="de-DE" sz="1600" b="0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90 </a:t>
                      </a:r>
                      <a:r>
                        <a:rPr lang="de-DE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response</a:t>
                      </a:r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time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367 </a:t>
                      </a:r>
                      <a:r>
                        <a:rPr lang="de-DE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ms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1051 </a:t>
                      </a:r>
                      <a:r>
                        <a:rPr lang="de-DE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ms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5002 </a:t>
                      </a:r>
                      <a:r>
                        <a:rPr lang="de-DE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ms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5002 </a:t>
                      </a:r>
                      <a:r>
                        <a:rPr lang="de-DE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ms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5002 </a:t>
                      </a:r>
                      <a:r>
                        <a:rPr lang="de-DE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ms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5002 </a:t>
                      </a:r>
                      <a:r>
                        <a:rPr lang="de-DE" sz="16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ms</a:t>
                      </a:r>
                      <a:endParaRPr lang="de-DE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de-DE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Violations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2.24%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7.50%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19.24%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82.75%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32.25%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35.98%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Metric Comparison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5C476CE9-DBD6-47B2-9488-80AA33A3CE56}" type="slidenum">
              <a:rPr lang="en-US" smtClean="0"/>
              <a:pPr/>
              <a:t>15</a:t>
            </a:fld>
            <a:r>
              <a:rPr lang="en-US"/>
              <a:t>   A. Bauer</a:t>
            </a:r>
            <a:endParaRPr lang="en-US" dirty="0"/>
          </a:p>
        </p:txBody>
      </p:sp>
      <p:sp>
        <p:nvSpPr>
          <p:cNvPr id="6" name="Rechteck 5"/>
          <p:cNvSpPr/>
          <p:nvPr/>
        </p:nvSpPr>
        <p:spPr>
          <a:xfrm>
            <a:off x="5654401" y="1481032"/>
            <a:ext cx="974999" cy="252000"/>
          </a:xfrm>
          <a:prstGeom prst="rect">
            <a:avLst/>
          </a:prstGeom>
          <a:solidFill>
            <a:srgbClr val="00B05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1981200" y="1847102"/>
            <a:ext cx="1066800" cy="252000"/>
          </a:xfrm>
          <a:prstGeom prst="rect">
            <a:avLst/>
          </a:prstGeom>
          <a:solidFill>
            <a:srgbClr val="00B05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5654401" y="2240731"/>
            <a:ext cx="974999" cy="252000"/>
          </a:xfrm>
          <a:prstGeom prst="rect">
            <a:avLst/>
          </a:prstGeom>
          <a:solidFill>
            <a:srgbClr val="00B05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/>
          <p:cNvSpPr/>
          <p:nvPr/>
        </p:nvSpPr>
        <p:spPr>
          <a:xfrm>
            <a:off x="1981200" y="2606801"/>
            <a:ext cx="1066800" cy="252000"/>
          </a:xfrm>
          <a:prstGeom prst="rect">
            <a:avLst/>
          </a:prstGeom>
          <a:solidFill>
            <a:srgbClr val="00B05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/>
          <p:cNvSpPr/>
          <p:nvPr/>
        </p:nvSpPr>
        <p:spPr>
          <a:xfrm>
            <a:off x="7924801" y="2978731"/>
            <a:ext cx="914400" cy="252000"/>
          </a:xfrm>
          <a:prstGeom prst="rect">
            <a:avLst/>
          </a:prstGeom>
          <a:solidFill>
            <a:srgbClr val="00B05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/>
        </p:nvSpPr>
        <p:spPr>
          <a:xfrm>
            <a:off x="6751755" y="3344201"/>
            <a:ext cx="1020645" cy="252000"/>
          </a:xfrm>
          <a:prstGeom prst="rect">
            <a:avLst/>
          </a:prstGeom>
          <a:solidFill>
            <a:srgbClr val="00B05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/>
          <p:nvPr/>
        </p:nvSpPr>
        <p:spPr>
          <a:xfrm>
            <a:off x="1981200" y="3716731"/>
            <a:ext cx="1066800" cy="252000"/>
          </a:xfrm>
          <a:prstGeom prst="rect">
            <a:avLst/>
          </a:prstGeom>
          <a:solidFill>
            <a:srgbClr val="00B05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/>
          <p:cNvSpPr/>
          <p:nvPr/>
        </p:nvSpPr>
        <p:spPr>
          <a:xfrm>
            <a:off x="1981200" y="5563907"/>
            <a:ext cx="1066800" cy="252000"/>
          </a:xfrm>
          <a:prstGeom prst="rect">
            <a:avLst/>
          </a:prstGeom>
          <a:solidFill>
            <a:srgbClr val="00B05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hteck 14"/>
          <p:cNvSpPr/>
          <p:nvPr/>
        </p:nvSpPr>
        <p:spPr>
          <a:xfrm>
            <a:off x="1981201" y="4829131"/>
            <a:ext cx="1066800" cy="252000"/>
          </a:xfrm>
          <a:prstGeom prst="rect">
            <a:avLst/>
          </a:prstGeom>
          <a:solidFill>
            <a:srgbClr val="00B05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hteck 15"/>
          <p:cNvSpPr/>
          <p:nvPr/>
        </p:nvSpPr>
        <p:spPr>
          <a:xfrm>
            <a:off x="5075355" y="6590817"/>
            <a:ext cx="1676400" cy="291346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feld 16"/>
          <p:cNvSpPr txBox="1"/>
          <p:nvPr/>
        </p:nvSpPr>
        <p:spPr bwMode="auto">
          <a:xfrm>
            <a:off x="1708249" y="6590817"/>
            <a:ext cx="1119217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en-US" sz="1400" dirty="0"/>
              <a:t>Introduction</a:t>
            </a:r>
          </a:p>
        </p:txBody>
      </p:sp>
      <p:sp>
        <p:nvSpPr>
          <p:cNvPr id="18" name="Textfeld 17"/>
          <p:cNvSpPr txBox="1"/>
          <p:nvPr/>
        </p:nvSpPr>
        <p:spPr bwMode="auto">
          <a:xfrm>
            <a:off x="3639702" y="6590817"/>
            <a:ext cx="950901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en-US" sz="1400" dirty="0"/>
              <a:t>Approach</a:t>
            </a:r>
          </a:p>
        </p:txBody>
      </p:sp>
      <p:sp>
        <p:nvSpPr>
          <p:cNvPr id="19" name="Textfeld 18"/>
          <p:cNvSpPr txBox="1"/>
          <p:nvPr/>
        </p:nvSpPr>
        <p:spPr bwMode="auto">
          <a:xfrm>
            <a:off x="7236507" y="6581706"/>
            <a:ext cx="1071127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en-US" sz="1400" dirty="0"/>
              <a:t>Conclusion</a:t>
            </a:r>
          </a:p>
        </p:txBody>
      </p:sp>
      <p:sp>
        <p:nvSpPr>
          <p:cNvPr id="20" name="Textfeld 19"/>
          <p:cNvSpPr txBox="1"/>
          <p:nvPr/>
        </p:nvSpPr>
        <p:spPr bwMode="auto">
          <a:xfrm>
            <a:off x="5402838" y="6590817"/>
            <a:ext cx="1021433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en-US" sz="1400" dirty="0"/>
              <a:t>Evaluation</a:t>
            </a:r>
          </a:p>
        </p:txBody>
      </p:sp>
      <p:sp>
        <p:nvSpPr>
          <p:cNvPr id="22" name="Pfeil nach rechts 21"/>
          <p:cNvSpPr/>
          <p:nvPr/>
        </p:nvSpPr>
        <p:spPr>
          <a:xfrm>
            <a:off x="100081" y="5970177"/>
            <a:ext cx="473241" cy="381000"/>
          </a:xfrm>
          <a:prstGeom prst="rightArrow">
            <a:avLst/>
          </a:prstGeom>
          <a:solidFill>
            <a:srgbClr val="003C7F"/>
          </a:solidFill>
          <a:ln>
            <a:solidFill>
              <a:srgbClr val="003C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Textfeld 22"/>
          <p:cNvSpPr txBox="1"/>
          <p:nvPr/>
        </p:nvSpPr>
        <p:spPr>
          <a:xfrm>
            <a:off x="609600" y="5939061"/>
            <a:ext cx="86100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Chameleon achieves highest score and lowest SLO violations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hteck 25"/>
          <p:cNvSpPr/>
          <p:nvPr/>
        </p:nvSpPr>
        <p:spPr>
          <a:xfrm>
            <a:off x="1981201" y="5186191"/>
            <a:ext cx="1066800" cy="252000"/>
          </a:xfrm>
          <a:prstGeom prst="rect">
            <a:avLst/>
          </a:prstGeom>
          <a:solidFill>
            <a:srgbClr val="00B05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Rechteck 27"/>
          <p:cNvSpPr/>
          <p:nvPr/>
        </p:nvSpPr>
        <p:spPr>
          <a:xfrm>
            <a:off x="5654400" y="4082801"/>
            <a:ext cx="974999" cy="252000"/>
          </a:xfrm>
          <a:prstGeom prst="rect">
            <a:avLst/>
          </a:prstGeom>
          <a:solidFill>
            <a:srgbClr val="00B05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Rechteck 28"/>
          <p:cNvSpPr/>
          <p:nvPr/>
        </p:nvSpPr>
        <p:spPr>
          <a:xfrm>
            <a:off x="3276600" y="4457286"/>
            <a:ext cx="1066800" cy="252000"/>
          </a:xfrm>
          <a:prstGeom prst="rect">
            <a:avLst/>
          </a:prstGeom>
          <a:solidFill>
            <a:srgbClr val="00B05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31127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22" grpId="0" animBg="1"/>
      <p:bldP spid="23" grpId="0"/>
      <p:bldP spid="26" grpId="0" animBg="1"/>
      <p:bldP spid="28" grpId="0" animBg="1"/>
      <p:bldP spid="2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Future Work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5C476CE9-DBD6-47B2-9488-80AA33A3CE56}" type="slidenum">
              <a:rPr lang="en-US" smtClean="0"/>
              <a:pPr/>
              <a:t>16</a:t>
            </a:fld>
            <a:r>
              <a:rPr lang="en-US"/>
              <a:t>   A. Bauer</a:t>
            </a:r>
            <a:endParaRPr lang="en-US" dirty="0"/>
          </a:p>
        </p:txBody>
      </p:sp>
      <p:sp>
        <p:nvSpPr>
          <p:cNvPr id="21" name="Rechteck 20"/>
          <p:cNvSpPr/>
          <p:nvPr/>
        </p:nvSpPr>
        <p:spPr>
          <a:xfrm>
            <a:off x="6933870" y="6589921"/>
            <a:ext cx="1676400" cy="291346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feld 21"/>
          <p:cNvSpPr txBox="1"/>
          <p:nvPr/>
        </p:nvSpPr>
        <p:spPr bwMode="auto">
          <a:xfrm>
            <a:off x="1708249" y="6590817"/>
            <a:ext cx="1119217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en-US" sz="1400" dirty="0"/>
              <a:t>Introduction</a:t>
            </a:r>
          </a:p>
        </p:txBody>
      </p:sp>
      <p:sp>
        <p:nvSpPr>
          <p:cNvPr id="23" name="Textfeld 22"/>
          <p:cNvSpPr txBox="1"/>
          <p:nvPr/>
        </p:nvSpPr>
        <p:spPr bwMode="auto">
          <a:xfrm>
            <a:off x="3639702" y="6590817"/>
            <a:ext cx="950901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en-US" sz="1400" dirty="0"/>
              <a:t>Approach</a:t>
            </a:r>
          </a:p>
        </p:txBody>
      </p:sp>
      <p:sp>
        <p:nvSpPr>
          <p:cNvPr id="24" name="Textfeld 23"/>
          <p:cNvSpPr txBox="1"/>
          <p:nvPr/>
        </p:nvSpPr>
        <p:spPr bwMode="auto">
          <a:xfrm>
            <a:off x="7236507" y="6581706"/>
            <a:ext cx="1071127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en-US" sz="1400" dirty="0"/>
              <a:t>Conclusion</a:t>
            </a:r>
          </a:p>
        </p:txBody>
      </p:sp>
      <p:sp>
        <p:nvSpPr>
          <p:cNvPr id="25" name="Textfeld 24"/>
          <p:cNvSpPr txBox="1"/>
          <p:nvPr/>
        </p:nvSpPr>
        <p:spPr bwMode="auto">
          <a:xfrm>
            <a:off x="5402838" y="6590817"/>
            <a:ext cx="1021433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en-US" sz="1400" dirty="0"/>
              <a:t>Evaluation</a:t>
            </a:r>
          </a:p>
        </p:txBody>
      </p:sp>
      <p:sp>
        <p:nvSpPr>
          <p:cNvPr id="26" name="Inhaltsplatzhalter 1"/>
          <p:cNvSpPr>
            <a:spLocks noGrp="1"/>
          </p:cNvSpPr>
          <p:nvPr>
            <p:ph idx="1"/>
          </p:nvPr>
        </p:nvSpPr>
        <p:spPr>
          <a:xfrm>
            <a:off x="693174" y="1143000"/>
            <a:ext cx="8099154" cy="5181600"/>
          </a:xfrm>
        </p:spPr>
        <p:txBody>
          <a:bodyPr/>
          <a:lstStyle/>
          <a:p>
            <a:r>
              <a:rPr lang="en-GB" dirty="0"/>
              <a:t>For Chameleon:</a:t>
            </a:r>
          </a:p>
          <a:p>
            <a:pPr lvl="1"/>
            <a:r>
              <a:rPr lang="en-GB" dirty="0"/>
              <a:t>Add vertical scaling and migration</a:t>
            </a:r>
          </a:p>
          <a:p>
            <a:pPr lvl="1"/>
            <a:r>
              <a:rPr lang="en-GB" dirty="0"/>
              <a:t>Improve precision by dynamic method selection </a:t>
            </a:r>
          </a:p>
          <a:p>
            <a:pPr lvl="1"/>
            <a:r>
              <a:rPr lang="en-GB" dirty="0"/>
              <a:t>Integration of a DML extractor and solver</a:t>
            </a:r>
          </a:p>
          <a:p>
            <a:pPr lvl="1"/>
            <a:r>
              <a:rPr lang="en-GB" dirty="0"/>
              <a:t>Taking billing of reconfigurations into account</a:t>
            </a:r>
          </a:p>
          <a:p>
            <a:r>
              <a:rPr lang="en-GB" dirty="0"/>
              <a:t>For evaluation:</a:t>
            </a:r>
          </a:p>
          <a:p>
            <a:pPr lvl="1"/>
            <a:r>
              <a:rPr lang="en-GB" dirty="0"/>
              <a:t>Distributed </a:t>
            </a:r>
            <a:r>
              <a:rPr lang="en-GB" dirty="0" err="1"/>
              <a:t>JMeter</a:t>
            </a:r>
            <a:r>
              <a:rPr lang="en-GB" dirty="0"/>
              <a:t> usage</a:t>
            </a:r>
          </a:p>
          <a:p>
            <a:pPr lvl="1"/>
            <a:r>
              <a:rPr lang="en-GB" dirty="0"/>
              <a:t>Calibration search vs. bottleneck shadowing </a:t>
            </a:r>
          </a:p>
          <a:p>
            <a:pPr lvl="1"/>
            <a:r>
              <a:rPr lang="en-GB" dirty="0"/>
              <a:t>Retaking the experiments in a public cloud</a:t>
            </a:r>
          </a:p>
          <a:p>
            <a:pPr lvl="1"/>
            <a:r>
              <a:rPr lang="en-GB" dirty="0"/>
              <a:t>Multitier scaling of SPECjEnterprise2010 </a:t>
            </a:r>
          </a:p>
          <a:p>
            <a:pPr lvl="1"/>
            <a:r>
              <a:rPr lang="de-DE" dirty="0" err="1"/>
              <a:t>Scale</a:t>
            </a:r>
            <a:r>
              <a:rPr lang="de-DE" dirty="0"/>
              <a:t> </a:t>
            </a:r>
            <a:r>
              <a:rPr lang="de-DE" dirty="0" err="1"/>
              <a:t>another</a:t>
            </a:r>
            <a:r>
              <a:rPr lang="de-DE" dirty="0"/>
              <a:t> multi-tier </a:t>
            </a:r>
            <a:r>
              <a:rPr lang="de-DE" dirty="0" err="1"/>
              <a:t>application</a:t>
            </a:r>
            <a:r>
              <a:rPr lang="de-DE" dirty="0"/>
              <a:t> (e.g., </a:t>
            </a:r>
            <a:r>
              <a:rPr lang="de-DE" dirty="0" err="1"/>
              <a:t>RuBiS</a:t>
            </a:r>
            <a:r>
              <a:rPr lang="de-DE" dirty="0"/>
              <a:t>)</a:t>
            </a:r>
            <a:endParaRPr lang="en-GB" dirty="0"/>
          </a:p>
          <a:p>
            <a:pPr lvl="1"/>
            <a:r>
              <a:rPr lang="en-GB" dirty="0"/>
              <a:t>Evaluate energy savings by auto-scaling</a:t>
            </a:r>
          </a:p>
        </p:txBody>
      </p:sp>
    </p:spTree>
    <p:extLst>
      <p:ext uri="{BB962C8B-B14F-4D97-AF65-F5344CB8AC3E}">
        <p14:creationId xmlns:p14="http://schemas.microsoft.com/office/powerpoint/2010/main" val="1850502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Conclusion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5C476CE9-DBD6-47B2-9488-80AA33A3CE56}" type="slidenum">
              <a:rPr lang="en-US" smtClean="0"/>
              <a:pPr/>
              <a:t>17</a:t>
            </a:fld>
            <a:r>
              <a:rPr lang="en-US"/>
              <a:t>   A. Bauer</a:t>
            </a:r>
            <a:endParaRPr lang="en-US" dirty="0"/>
          </a:p>
        </p:txBody>
      </p:sp>
      <p:sp>
        <p:nvSpPr>
          <p:cNvPr id="31" name="Inhaltsplatzhalter 1"/>
          <p:cNvSpPr>
            <a:spLocks noGrp="1"/>
          </p:cNvSpPr>
          <p:nvPr>
            <p:ph idx="1"/>
          </p:nvPr>
        </p:nvSpPr>
        <p:spPr>
          <a:xfrm>
            <a:off x="223033" y="1031890"/>
            <a:ext cx="8610600" cy="5181600"/>
          </a:xfrm>
        </p:spPr>
        <p:txBody>
          <a:bodyPr/>
          <a:lstStyle/>
          <a:p>
            <a:pPr lvl="0">
              <a:buFont typeface="Arial" panose="020B0604020202020204" pitchFamily="34" charset="0"/>
              <a:buChar char="​"/>
            </a:pPr>
            <a:endParaRPr lang="en-GB" sz="2300" dirty="0"/>
          </a:p>
          <a:p>
            <a:pPr lvl="0">
              <a:buFont typeface="Arial" panose="020B0604020202020204" pitchFamily="34" charset="0"/>
              <a:buChar char="​"/>
            </a:pPr>
            <a:r>
              <a:rPr lang="en-GB" sz="2000" dirty="0"/>
              <a:t>Existing auto-scalers are either application-specific or generic. </a:t>
            </a:r>
            <a:br>
              <a:rPr lang="en-GB" sz="2000" dirty="0"/>
            </a:br>
            <a:r>
              <a:rPr lang="en-GB" sz="2000" dirty="0"/>
              <a:t>Bad performance can be translated into loss of money or customers</a:t>
            </a:r>
            <a:endParaRPr lang="en-GB" sz="2300" dirty="0"/>
          </a:p>
          <a:p>
            <a:pPr marL="1225" indent="0">
              <a:spcBef>
                <a:spcPts val="600"/>
              </a:spcBef>
              <a:buNone/>
            </a:pPr>
            <a:endParaRPr lang="en-GB" sz="2000" dirty="0"/>
          </a:p>
          <a:p>
            <a:pPr marL="1225" indent="0">
              <a:spcBef>
                <a:spcPts val="600"/>
              </a:spcBef>
              <a:buNone/>
            </a:pPr>
            <a:endParaRPr lang="en-GB" sz="2000" dirty="0"/>
          </a:p>
          <a:p>
            <a:pPr marL="344125" indent="-342900">
              <a:spcBef>
                <a:spcPts val="0"/>
              </a:spcBef>
              <a:buFont typeface="Arial" panose="020B0604020202020204" pitchFamily="34" charset="0"/>
              <a:buChar char="​"/>
            </a:pPr>
            <a:r>
              <a:rPr lang="en-GB" sz="2000" dirty="0"/>
              <a:t>Chameleon </a:t>
            </a:r>
            <a:r>
              <a:rPr lang="en-US" sz="2000" dirty="0"/>
              <a:t>combines time series analysis and query theory enriched with application knowledge</a:t>
            </a:r>
            <a:endParaRPr lang="de-DE" sz="2000" dirty="0"/>
          </a:p>
          <a:p>
            <a:pPr marL="344125" indent="-342900">
              <a:spcBef>
                <a:spcPts val="1200"/>
              </a:spcBef>
              <a:buFont typeface="Arial" panose="020B0604020202020204" pitchFamily="34" charset="0"/>
              <a:buChar char="​"/>
            </a:pPr>
            <a:endParaRPr lang="en-GB" sz="2300" dirty="0"/>
          </a:p>
          <a:p>
            <a:pPr lvl="0">
              <a:spcBef>
                <a:spcPts val="1600"/>
              </a:spcBef>
              <a:buFont typeface="Arial" panose="020B0604020202020204" pitchFamily="34" charset="0"/>
              <a:buChar char="​"/>
            </a:pPr>
            <a:r>
              <a:rPr lang="en-US" sz="2000" dirty="0"/>
              <a:t>Chameleon achieves the best score in the CPU intensive scenario compared with 4 existing auto-scaler</a:t>
            </a:r>
          </a:p>
          <a:p>
            <a:pPr lvl="0">
              <a:spcBef>
                <a:spcPts val="1200"/>
              </a:spcBef>
              <a:buFont typeface="Arial" panose="020B0604020202020204" pitchFamily="34" charset="0"/>
              <a:buChar char="​"/>
            </a:pPr>
            <a:endParaRPr lang="en-GB" sz="2300" dirty="0"/>
          </a:p>
          <a:p>
            <a:pPr lvl="0">
              <a:spcBef>
                <a:spcPts val="2000"/>
              </a:spcBef>
              <a:buFont typeface="Arial" panose="020B0604020202020204" pitchFamily="34" charset="0"/>
              <a:buChar char="​"/>
            </a:pPr>
            <a:r>
              <a:rPr lang="en-GB" sz="2000" dirty="0"/>
              <a:t>Release Chameleon as open source, …</a:t>
            </a:r>
          </a:p>
          <a:p>
            <a:pPr lvl="0">
              <a:spcBef>
                <a:spcPts val="2000"/>
              </a:spcBef>
              <a:buFont typeface="Arial" panose="020B0604020202020204" pitchFamily="34" charset="0"/>
              <a:buChar char="​"/>
            </a:pPr>
            <a:endParaRPr lang="en-GB" sz="2000" dirty="0"/>
          </a:p>
          <a:p>
            <a:endParaRPr lang="en-GB" sz="2300" dirty="0"/>
          </a:p>
          <a:p>
            <a:pPr lvl="0"/>
            <a:endParaRPr lang="en-GB" sz="2300" dirty="0"/>
          </a:p>
          <a:p>
            <a:endParaRPr lang="de-DE" sz="2300" dirty="0"/>
          </a:p>
        </p:txBody>
      </p:sp>
      <p:grpSp>
        <p:nvGrpSpPr>
          <p:cNvPr id="32" name="Gruppieren 31"/>
          <p:cNvGrpSpPr/>
          <p:nvPr/>
        </p:nvGrpSpPr>
        <p:grpSpPr>
          <a:xfrm>
            <a:off x="457199" y="5208934"/>
            <a:ext cx="8361195" cy="432000"/>
            <a:chOff x="0" y="6899"/>
            <a:chExt cx="8097837" cy="702000"/>
          </a:xfrm>
          <a:solidFill>
            <a:srgbClr val="003C7F"/>
          </a:solidFill>
        </p:grpSpPr>
        <p:sp>
          <p:nvSpPr>
            <p:cNvPr id="33" name="Abgerundetes Rechteck 32"/>
            <p:cNvSpPr/>
            <p:nvPr/>
          </p:nvSpPr>
          <p:spPr>
            <a:xfrm>
              <a:off x="0" y="6899"/>
              <a:ext cx="8097837" cy="702000"/>
            </a:xfrm>
            <a:prstGeom prst="roundRect">
              <a:avLst/>
            </a:prstGeom>
            <a:grpFill/>
            <a:ln>
              <a:solidFill>
                <a:srgbClr val="003C7F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sp>
        <p:sp>
          <p:nvSpPr>
            <p:cNvPr id="34" name="Abgerundetes Rechteck 4"/>
            <p:cNvSpPr/>
            <p:nvPr/>
          </p:nvSpPr>
          <p:spPr>
            <a:xfrm>
              <a:off x="34269" y="41168"/>
              <a:ext cx="8029299" cy="633462"/>
            </a:xfrm>
            <a:prstGeom prst="rect">
              <a:avLst/>
            </a:prstGeom>
            <a:grpFill/>
            <a:ln>
              <a:solidFill>
                <a:srgbClr val="003C7F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114300" tIns="114300" rIns="114300" bIns="114300" numCol="1" spcCol="1270" anchor="ctr" anchorCtr="0">
              <a:noAutofit/>
            </a:bodyPr>
            <a:lstStyle/>
            <a:p>
              <a:pPr lvl="0" algn="l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400" dirty="0">
                  <a:solidFill>
                    <a:schemeClr val="bg1"/>
                  </a:solidFill>
                </a:rPr>
                <a:t>Ongoing</a:t>
              </a:r>
              <a:r>
                <a:rPr lang="en-GB" sz="2400" kern="1200" noProof="0" dirty="0">
                  <a:solidFill>
                    <a:schemeClr val="bg1"/>
                  </a:solidFill>
                </a:rPr>
                <a:t> Work</a:t>
              </a:r>
            </a:p>
          </p:txBody>
        </p:sp>
      </p:grpSp>
      <p:grpSp>
        <p:nvGrpSpPr>
          <p:cNvPr id="35" name="Gruppieren 34"/>
          <p:cNvGrpSpPr/>
          <p:nvPr/>
        </p:nvGrpSpPr>
        <p:grpSpPr>
          <a:xfrm>
            <a:off x="457200" y="1114108"/>
            <a:ext cx="8364983" cy="432000"/>
            <a:chOff x="0" y="6899"/>
            <a:chExt cx="8097837" cy="702000"/>
          </a:xfrm>
          <a:solidFill>
            <a:srgbClr val="003C7F"/>
          </a:solidFill>
          <a:effectLst/>
        </p:grpSpPr>
        <p:sp>
          <p:nvSpPr>
            <p:cNvPr id="36" name="Abgerundetes Rechteck 35"/>
            <p:cNvSpPr/>
            <p:nvPr/>
          </p:nvSpPr>
          <p:spPr>
            <a:xfrm>
              <a:off x="0" y="6899"/>
              <a:ext cx="8097837" cy="702000"/>
            </a:xfrm>
            <a:prstGeom prst="roundRect">
              <a:avLst/>
            </a:prstGeom>
            <a:grpFill/>
            <a:ln>
              <a:solidFill>
                <a:srgbClr val="003C7F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sp>
        <p:sp>
          <p:nvSpPr>
            <p:cNvPr id="37" name="Abgerundetes Rechteck 4"/>
            <p:cNvSpPr/>
            <p:nvPr/>
          </p:nvSpPr>
          <p:spPr>
            <a:xfrm>
              <a:off x="34269" y="41168"/>
              <a:ext cx="8029299" cy="633462"/>
            </a:xfrm>
            <a:prstGeom prst="rect">
              <a:avLst/>
            </a:prstGeom>
            <a:grpFill/>
            <a:ln>
              <a:solidFill>
                <a:srgbClr val="003C7F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0" tIns="114300" rIns="114300" bIns="114300" numCol="1" spcCol="1270" anchor="ctr" anchorCtr="0">
              <a:noAutofit/>
            </a:bodyPr>
            <a:lstStyle/>
            <a:p>
              <a:pPr lvl="0" algn="l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400" kern="1200" noProof="0" dirty="0"/>
                <a:t>Problem</a:t>
              </a:r>
            </a:p>
          </p:txBody>
        </p:sp>
      </p:grpSp>
      <p:grpSp>
        <p:nvGrpSpPr>
          <p:cNvPr id="38" name="Gruppieren 37"/>
          <p:cNvGrpSpPr/>
          <p:nvPr/>
        </p:nvGrpSpPr>
        <p:grpSpPr>
          <a:xfrm>
            <a:off x="457201" y="2492840"/>
            <a:ext cx="8361194" cy="432000"/>
            <a:chOff x="0" y="6899"/>
            <a:chExt cx="8097837" cy="702000"/>
          </a:xfrm>
          <a:solidFill>
            <a:srgbClr val="003C7F"/>
          </a:solidFill>
        </p:grpSpPr>
        <p:sp>
          <p:nvSpPr>
            <p:cNvPr id="39" name="Abgerundetes Rechteck 38"/>
            <p:cNvSpPr/>
            <p:nvPr/>
          </p:nvSpPr>
          <p:spPr>
            <a:xfrm>
              <a:off x="0" y="6899"/>
              <a:ext cx="8097837" cy="702000"/>
            </a:xfrm>
            <a:prstGeom prst="roundRect">
              <a:avLst/>
            </a:prstGeom>
            <a:grpFill/>
            <a:ln>
              <a:solidFill>
                <a:srgbClr val="003C7F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sp>
        <p:sp>
          <p:nvSpPr>
            <p:cNvPr id="40" name="Abgerundetes Rechteck 4"/>
            <p:cNvSpPr/>
            <p:nvPr/>
          </p:nvSpPr>
          <p:spPr>
            <a:xfrm>
              <a:off x="34269" y="41168"/>
              <a:ext cx="8029299" cy="633462"/>
            </a:xfrm>
            <a:prstGeom prst="rect">
              <a:avLst/>
            </a:prstGeom>
            <a:grpFill/>
            <a:ln>
              <a:solidFill>
                <a:srgbClr val="003C7F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114300" tIns="114300" rIns="114300" bIns="114300" numCol="1" spcCol="1270" anchor="ctr" anchorCtr="0">
              <a:noAutofit/>
            </a:bodyPr>
            <a:lstStyle/>
            <a:p>
              <a:pPr lvl="0" algn="l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400" kern="1200" noProof="0" dirty="0">
                  <a:solidFill>
                    <a:schemeClr val="bg1"/>
                  </a:solidFill>
                </a:rPr>
                <a:t>Idea</a:t>
              </a:r>
            </a:p>
          </p:txBody>
        </p:sp>
      </p:grpSp>
      <p:grpSp>
        <p:nvGrpSpPr>
          <p:cNvPr id="41" name="Gruppieren 40"/>
          <p:cNvGrpSpPr/>
          <p:nvPr/>
        </p:nvGrpSpPr>
        <p:grpSpPr>
          <a:xfrm>
            <a:off x="457199" y="3851290"/>
            <a:ext cx="8361195" cy="432000"/>
            <a:chOff x="0" y="6899"/>
            <a:chExt cx="8097837" cy="702000"/>
          </a:xfrm>
          <a:solidFill>
            <a:srgbClr val="003C7F"/>
          </a:solidFill>
        </p:grpSpPr>
        <p:sp>
          <p:nvSpPr>
            <p:cNvPr id="42" name="Abgerundetes Rechteck 41"/>
            <p:cNvSpPr/>
            <p:nvPr/>
          </p:nvSpPr>
          <p:spPr>
            <a:xfrm>
              <a:off x="0" y="6899"/>
              <a:ext cx="8097837" cy="702000"/>
            </a:xfrm>
            <a:prstGeom prst="roundRect">
              <a:avLst/>
            </a:prstGeom>
            <a:grpFill/>
            <a:ln>
              <a:solidFill>
                <a:srgbClr val="003C7F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sp>
        <p:sp>
          <p:nvSpPr>
            <p:cNvPr id="43" name="Abgerundetes Rechteck 4"/>
            <p:cNvSpPr/>
            <p:nvPr/>
          </p:nvSpPr>
          <p:spPr>
            <a:xfrm>
              <a:off x="34269" y="41168"/>
              <a:ext cx="8029299" cy="633462"/>
            </a:xfrm>
            <a:prstGeom prst="rect">
              <a:avLst/>
            </a:prstGeom>
            <a:grpFill/>
            <a:ln>
              <a:solidFill>
                <a:srgbClr val="003C7F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114300" tIns="114300" rIns="114300" bIns="114300" numCol="1" spcCol="1270" anchor="ctr" anchorCtr="0">
              <a:noAutofit/>
            </a:bodyPr>
            <a:lstStyle/>
            <a:p>
              <a:pPr lvl="0" algn="l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400" dirty="0">
                  <a:solidFill>
                    <a:schemeClr val="bg1"/>
                  </a:solidFill>
                </a:rPr>
                <a:t>Results</a:t>
              </a:r>
              <a:endParaRPr lang="en-GB" sz="2400" kern="1200" noProof="0" dirty="0">
                <a:solidFill>
                  <a:schemeClr val="bg1"/>
                </a:solidFill>
              </a:endParaRPr>
            </a:p>
          </p:txBody>
        </p:sp>
      </p:grpSp>
      <p:sp>
        <p:nvSpPr>
          <p:cNvPr id="21" name="Rechteck 20"/>
          <p:cNvSpPr/>
          <p:nvPr/>
        </p:nvSpPr>
        <p:spPr>
          <a:xfrm>
            <a:off x="6933870" y="6589921"/>
            <a:ext cx="1676400" cy="291346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feld 21"/>
          <p:cNvSpPr txBox="1"/>
          <p:nvPr/>
        </p:nvSpPr>
        <p:spPr bwMode="auto">
          <a:xfrm>
            <a:off x="1708249" y="6590817"/>
            <a:ext cx="1119217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en-US" sz="1400" dirty="0"/>
              <a:t>Introduction</a:t>
            </a:r>
          </a:p>
        </p:txBody>
      </p:sp>
      <p:sp>
        <p:nvSpPr>
          <p:cNvPr id="23" name="Textfeld 22"/>
          <p:cNvSpPr txBox="1"/>
          <p:nvPr/>
        </p:nvSpPr>
        <p:spPr bwMode="auto">
          <a:xfrm>
            <a:off x="3639702" y="6590817"/>
            <a:ext cx="950901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en-US" sz="1400" dirty="0"/>
              <a:t>Approach</a:t>
            </a:r>
          </a:p>
        </p:txBody>
      </p:sp>
      <p:sp>
        <p:nvSpPr>
          <p:cNvPr id="24" name="Textfeld 23"/>
          <p:cNvSpPr txBox="1"/>
          <p:nvPr/>
        </p:nvSpPr>
        <p:spPr bwMode="auto">
          <a:xfrm>
            <a:off x="7236507" y="6581706"/>
            <a:ext cx="1071127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en-US" sz="1400" dirty="0"/>
              <a:t>Conclusion</a:t>
            </a:r>
          </a:p>
        </p:txBody>
      </p:sp>
      <p:sp>
        <p:nvSpPr>
          <p:cNvPr id="25" name="Textfeld 24"/>
          <p:cNvSpPr txBox="1"/>
          <p:nvPr/>
        </p:nvSpPr>
        <p:spPr bwMode="auto">
          <a:xfrm>
            <a:off x="5402838" y="6590817"/>
            <a:ext cx="1021433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en-US" sz="1400" dirty="0"/>
              <a:t>Evaluation</a:t>
            </a:r>
          </a:p>
        </p:txBody>
      </p:sp>
    </p:spTree>
    <p:extLst>
      <p:ext uri="{BB962C8B-B14F-4D97-AF65-F5344CB8AC3E}">
        <p14:creationId xmlns:p14="http://schemas.microsoft.com/office/powerpoint/2010/main" val="1409315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1265582" y="2743200"/>
            <a:ext cx="7553325" cy="1981200"/>
          </a:xfrm>
        </p:spPr>
        <p:txBody>
          <a:bodyPr/>
          <a:lstStyle/>
          <a:p>
            <a:pPr algn="ctr"/>
            <a:r>
              <a:rPr lang="en-US" sz="6000" dirty="0"/>
              <a:t>Thank you</a:t>
            </a:r>
            <a:br>
              <a:rPr lang="en-US" sz="6000" dirty="0"/>
            </a:br>
            <a:r>
              <a:rPr lang="en-US" sz="6000" dirty="0"/>
              <a:t>for your attention</a:t>
            </a:r>
            <a:endParaRPr lang="de-DE" sz="6000" b="1" dirty="0"/>
          </a:p>
        </p:txBody>
      </p:sp>
      <p:sp>
        <p:nvSpPr>
          <p:cNvPr id="8" name="Rectangle 5"/>
          <p:cNvSpPr txBox="1">
            <a:spLocks noChangeArrowheads="1"/>
          </p:cNvSpPr>
          <p:nvPr/>
        </p:nvSpPr>
        <p:spPr bwMode="auto">
          <a:xfrm>
            <a:off x="1085758" y="5714342"/>
            <a:ext cx="7324725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600"/>
              </a:spcBef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andre.bauer@uni-wuerzburg.de</a:t>
            </a:r>
          </a:p>
          <a:p>
            <a:pPr>
              <a:spcBef>
                <a:spcPts val="600"/>
              </a:spcBef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http://descartes.tools/chameleon</a:t>
            </a:r>
          </a:p>
          <a:p>
            <a:pPr>
              <a:spcBef>
                <a:spcPts val="600"/>
              </a:spcBef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http://se.informatik.uni-wuerzburg.de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4800" y="4978158"/>
            <a:ext cx="990600" cy="165037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5012" y="1460379"/>
            <a:ext cx="2246303" cy="1587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1001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381000" y="1054750"/>
            <a:ext cx="8763000" cy="51816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de-DE" sz="1600" dirty="0"/>
              <a:t>[Adhikari12]</a:t>
            </a:r>
            <a:r>
              <a:rPr lang="en-US" sz="1600" dirty="0"/>
              <a:t> R. </a:t>
            </a:r>
            <a:r>
              <a:rPr lang="en-US" sz="1600" dirty="0" err="1"/>
              <a:t>Adhikari</a:t>
            </a:r>
            <a:r>
              <a:rPr lang="en-US" sz="1600" dirty="0"/>
              <a:t> and R. Agrawal, “An Introductory Study on Time Series Modeling and Forecasting,” </a:t>
            </a:r>
            <a:r>
              <a:rPr lang="en-US" sz="1600" dirty="0" err="1"/>
              <a:t>arXiv</a:t>
            </a:r>
            <a:r>
              <a:rPr lang="en-US" sz="1600" dirty="0"/>
              <a:t> preprint arXiv:1302.6613, 2013.</a:t>
            </a:r>
            <a:endParaRPr lang="de-DE" sz="1600" dirty="0"/>
          </a:p>
          <a:p>
            <a:pPr>
              <a:spcBef>
                <a:spcPts val="1200"/>
              </a:spcBef>
            </a:pPr>
            <a:r>
              <a:rPr lang="de-DE" sz="1600" dirty="0"/>
              <a:t>[Iqbal11] </a:t>
            </a:r>
            <a:r>
              <a:rPr lang="en-US" sz="1600" dirty="0"/>
              <a:t>W. Iqbal, M. N. Dailey, D. Carrera, and P. </a:t>
            </a:r>
            <a:r>
              <a:rPr lang="en-US" sz="1600" dirty="0" err="1"/>
              <a:t>Janecek</a:t>
            </a:r>
            <a:r>
              <a:rPr lang="en-US" sz="1600" dirty="0"/>
              <a:t>, “Adaptive Resource Provisioning for Read Intensive Multi-tier Applications in the Cloud,” Future </a:t>
            </a:r>
            <a:r>
              <a:rPr lang="de-DE" sz="1600" dirty="0"/>
              <a:t>Generation Computer Systems, vol. 27, </a:t>
            </a:r>
            <a:r>
              <a:rPr lang="de-DE" sz="1600" dirty="0" err="1"/>
              <a:t>no</a:t>
            </a:r>
            <a:r>
              <a:rPr lang="de-DE" sz="1600" dirty="0"/>
              <a:t>. 6, pp. 871-879, 2011.</a:t>
            </a:r>
          </a:p>
          <a:p>
            <a:pPr>
              <a:spcBef>
                <a:spcPts val="1200"/>
              </a:spcBef>
            </a:pPr>
            <a:r>
              <a:rPr lang="en-GB" sz="1600" dirty="0"/>
              <a:t>[</a:t>
            </a:r>
            <a:r>
              <a:rPr lang="de-DE" sz="1600" dirty="0" err="1"/>
              <a:t>Lorido-Botran</a:t>
            </a:r>
            <a:r>
              <a:rPr lang="en-GB" sz="1600" dirty="0"/>
              <a:t>14] </a:t>
            </a:r>
            <a:r>
              <a:rPr lang="en-US" sz="1600" dirty="0"/>
              <a:t>T. </a:t>
            </a:r>
            <a:r>
              <a:rPr lang="en-US" sz="1600" dirty="0" err="1"/>
              <a:t>Lorido-Botran</a:t>
            </a:r>
            <a:r>
              <a:rPr lang="en-US" sz="1600" dirty="0"/>
              <a:t>, J. Miguel-Alonso, and J. A. Lozano, “A Review of </a:t>
            </a:r>
            <a:r>
              <a:rPr lang="en-US" sz="1600" dirty="0" err="1"/>
              <a:t>Autoscaling</a:t>
            </a:r>
            <a:r>
              <a:rPr lang="en-US" sz="1600" dirty="0"/>
              <a:t> </a:t>
            </a:r>
            <a:r>
              <a:rPr lang="fr-FR" sz="1600" dirty="0"/>
              <a:t>Techniques for </a:t>
            </a:r>
            <a:r>
              <a:rPr lang="fr-FR" sz="1600" dirty="0" err="1"/>
              <a:t>Elastic</a:t>
            </a:r>
            <a:r>
              <a:rPr lang="fr-FR" sz="1600" dirty="0"/>
              <a:t> Applications in Cloud </a:t>
            </a:r>
            <a:r>
              <a:rPr lang="fr-FR" sz="1600" dirty="0" err="1"/>
              <a:t>Environments</a:t>
            </a:r>
            <a:r>
              <a:rPr lang="fr-FR" sz="1600" dirty="0"/>
              <a:t>,</a:t>
            </a:r>
            <a:r>
              <a:rPr lang="en-GB" sz="1600" dirty="0"/>
              <a:t>”</a:t>
            </a:r>
            <a:r>
              <a:rPr lang="fr-FR" sz="1600" dirty="0"/>
              <a:t> Journal </a:t>
            </a:r>
            <a:r>
              <a:rPr lang="en-US" sz="1600" dirty="0"/>
              <a:t>of Grid Computing, vol. 12, no. 4, pp. 559-592, 2014.</a:t>
            </a:r>
          </a:p>
          <a:p>
            <a:pPr>
              <a:spcBef>
                <a:spcPts val="1200"/>
              </a:spcBef>
            </a:pPr>
            <a:r>
              <a:rPr lang="de-DE" sz="1600" dirty="0"/>
              <a:t>[Maurer11] </a:t>
            </a:r>
            <a:r>
              <a:rPr lang="en-US" sz="1600" dirty="0"/>
              <a:t>M. Maurer, I. </a:t>
            </a:r>
            <a:r>
              <a:rPr lang="en-US" sz="1600" dirty="0" err="1"/>
              <a:t>Brandic</a:t>
            </a:r>
            <a:r>
              <a:rPr lang="en-US" sz="1600" dirty="0"/>
              <a:t>, and R. </a:t>
            </a:r>
            <a:r>
              <a:rPr lang="en-US" sz="1600" dirty="0" err="1"/>
              <a:t>Sakellariou</a:t>
            </a:r>
            <a:r>
              <a:rPr lang="en-US" sz="1600" dirty="0"/>
              <a:t>, “Enacting </a:t>
            </a:r>
            <a:r>
              <a:rPr lang="en-US" sz="1600" dirty="0" err="1"/>
              <a:t>Slas</a:t>
            </a:r>
            <a:r>
              <a:rPr lang="en-US" sz="1600" dirty="0"/>
              <a:t> in Clouds Using </a:t>
            </a:r>
            <a:r>
              <a:rPr lang="de-DE" sz="1600" dirty="0"/>
              <a:t>Rules,“ in Euro-Par 2011 Parallel Processing. Springer, 2011, pp. 455-466.</a:t>
            </a:r>
          </a:p>
          <a:p>
            <a:pPr>
              <a:spcBef>
                <a:spcPts val="1200"/>
              </a:spcBef>
            </a:pPr>
            <a:r>
              <a:rPr lang="de-DE" sz="1600" dirty="0"/>
              <a:t>[Rao09] </a:t>
            </a:r>
            <a:r>
              <a:rPr lang="en-US" sz="1600" dirty="0"/>
              <a:t>J. Rao, X. Bu, C.-Z. Xu, L. Wang, and G. Yin, “VCONF: a Reinforcement Learning Approach to Virtual Machines Auto-</a:t>
            </a:r>
            <a:r>
              <a:rPr lang="en-US" sz="1600" dirty="0" err="1"/>
              <a:t>conguration</a:t>
            </a:r>
            <a:r>
              <a:rPr lang="en-US" sz="1600" dirty="0"/>
              <a:t>,” in Proceedings of the 6th international conference on Autonomic computing. ACM, 2009,</a:t>
            </a:r>
            <a:r>
              <a:rPr lang="de-DE" sz="1600" dirty="0"/>
              <a:t>pp. 137-146.</a:t>
            </a:r>
          </a:p>
          <a:p>
            <a:pPr>
              <a:spcBef>
                <a:spcPts val="1200"/>
              </a:spcBef>
            </a:pPr>
            <a:r>
              <a:rPr lang="de-DE" sz="1600" dirty="0"/>
              <a:t>[Urgaonkar08] </a:t>
            </a:r>
            <a:r>
              <a:rPr lang="en-US" sz="1600" dirty="0"/>
              <a:t>B. </a:t>
            </a:r>
            <a:r>
              <a:rPr lang="en-US" sz="1600" dirty="0" err="1"/>
              <a:t>Urgaonkar</a:t>
            </a:r>
            <a:r>
              <a:rPr lang="en-US" sz="1600" dirty="0"/>
              <a:t>, P. </a:t>
            </a:r>
            <a:r>
              <a:rPr lang="en-US" sz="1600" dirty="0" err="1"/>
              <a:t>Shenoy</a:t>
            </a:r>
            <a:r>
              <a:rPr lang="en-US" sz="1600" dirty="0"/>
              <a:t>, A. Chandra, P. Goyal, and T. Wood, “Agile Dynamic </a:t>
            </a:r>
            <a:r>
              <a:rPr lang="de-DE" sz="1600" dirty="0" err="1"/>
              <a:t>Provisioning</a:t>
            </a:r>
            <a:r>
              <a:rPr lang="de-DE" sz="1600" dirty="0"/>
              <a:t> </a:t>
            </a:r>
            <a:r>
              <a:rPr lang="de-DE" sz="1600" dirty="0" err="1"/>
              <a:t>of</a:t>
            </a:r>
            <a:r>
              <a:rPr lang="de-DE" sz="1600" dirty="0"/>
              <a:t> Multi-tier Internet </a:t>
            </a:r>
            <a:r>
              <a:rPr lang="de-DE" sz="1600" dirty="0" err="1"/>
              <a:t>Applications</a:t>
            </a:r>
            <a:r>
              <a:rPr lang="de-DE" sz="1600" dirty="0"/>
              <a:t>,“ ACM Transactions </a:t>
            </a:r>
            <a:r>
              <a:rPr lang="en-US" sz="1600" dirty="0"/>
              <a:t>on Autonomous and Adaptive Systems (TAAS), vol. 3, no. 1, p. 1, 2008.</a:t>
            </a:r>
          </a:p>
          <a:p>
            <a:pPr>
              <a:spcBef>
                <a:spcPts val="1200"/>
              </a:spcBef>
            </a:pPr>
            <a:r>
              <a:rPr lang="de-DE" sz="1600" dirty="0"/>
              <a:t>[Pierre12] Pierre, Guillaume, </a:t>
            </a:r>
            <a:r>
              <a:rPr lang="de-DE" sz="1600" dirty="0" err="1"/>
              <a:t>and</a:t>
            </a:r>
            <a:r>
              <a:rPr lang="de-DE" sz="1600" dirty="0"/>
              <a:t> Corina </a:t>
            </a:r>
            <a:r>
              <a:rPr lang="de-DE" sz="1600" dirty="0" err="1"/>
              <a:t>Stratan</a:t>
            </a:r>
            <a:r>
              <a:rPr lang="de-DE" sz="1600" dirty="0"/>
              <a:t>. "</a:t>
            </a:r>
            <a:r>
              <a:rPr lang="de-DE" sz="1600" dirty="0" err="1"/>
              <a:t>ConPaaS</a:t>
            </a:r>
            <a:r>
              <a:rPr lang="de-DE" sz="1600" dirty="0"/>
              <a:t>: a </a:t>
            </a:r>
            <a:r>
              <a:rPr lang="de-DE" sz="1600" dirty="0" err="1"/>
              <a:t>platform</a:t>
            </a:r>
            <a:r>
              <a:rPr lang="de-DE" sz="1600" dirty="0"/>
              <a:t> </a:t>
            </a:r>
            <a:r>
              <a:rPr lang="de-DE" sz="1600" dirty="0" err="1"/>
              <a:t>for</a:t>
            </a:r>
            <a:r>
              <a:rPr lang="de-DE" sz="1600" dirty="0"/>
              <a:t> </a:t>
            </a:r>
            <a:r>
              <a:rPr lang="de-DE" sz="1600" dirty="0" err="1"/>
              <a:t>hosting</a:t>
            </a:r>
            <a:r>
              <a:rPr lang="de-DE" sz="1600" dirty="0"/>
              <a:t> </a:t>
            </a:r>
            <a:r>
              <a:rPr lang="de-DE" sz="1600" dirty="0" err="1"/>
              <a:t>elastic</a:t>
            </a:r>
            <a:r>
              <a:rPr lang="de-DE" sz="1600" dirty="0"/>
              <a:t> </a:t>
            </a:r>
            <a:r>
              <a:rPr lang="de-DE" sz="1600" dirty="0" err="1"/>
              <a:t>cloud</a:t>
            </a:r>
            <a:r>
              <a:rPr lang="de-DE" sz="1600" dirty="0"/>
              <a:t> </a:t>
            </a:r>
            <a:r>
              <a:rPr lang="de-DE" sz="1600" dirty="0" err="1"/>
              <a:t>applications</a:t>
            </a:r>
            <a:r>
              <a:rPr lang="de-DE" sz="1600" dirty="0"/>
              <a:t>." </a:t>
            </a:r>
            <a:r>
              <a:rPr lang="de-DE" sz="1600" i="1" dirty="0"/>
              <a:t>IEEE Internet Computing</a:t>
            </a:r>
            <a:r>
              <a:rPr lang="de-DE" sz="1600" dirty="0"/>
              <a:t> 16.5 (2012): 88-92.</a:t>
            </a:r>
          </a:p>
          <a:p>
            <a:endParaRPr lang="de-DE" sz="1600" dirty="0"/>
          </a:p>
          <a:p>
            <a:endParaRPr lang="de-DE" sz="1600" dirty="0"/>
          </a:p>
          <a:p>
            <a:endParaRPr lang="en-GB" sz="1600" dirty="0"/>
          </a:p>
          <a:p>
            <a:endParaRPr lang="de-DE" sz="16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Literature</a:t>
            </a:r>
            <a:r>
              <a:rPr lang="de-DE" dirty="0"/>
              <a:t> 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5C476CE9-DBD6-47B2-9488-80AA33A3CE56}" type="slidenum">
              <a:rPr lang="en-US" smtClean="0"/>
              <a:pPr/>
              <a:t>19</a:t>
            </a:fld>
            <a:r>
              <a:rPr lang="en-US" dirty="0"/>
              <a:t>   A. Bauer</a:t>
            </a:r>
          </a:p>
        </p:txBody>
      </p:sp>
    </p:spTree>
    <p:extLst>
      <p:ext uri="{BB962C8B-B14F-4D97-AF65-F5344CB8AC3E}">
        <p14:creationId xmlns:p14="http://schemas.microsoft.com/office/powerpoint/2010/main" val="17374159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blogs-images.forbes.com/emc/files/2014/02/Cloud-Computing-ca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1165" y="990600"/>
            <a:ext cx="2021163" cy="2021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Cloud computing is a paradigm which </a:t>
            </a:r>
            <a:br>
              <a:rPr lang="en-GB" dirty="0"/>
            </a:br>
            <a:r>
              <a:rPr lang="en-GB" dirty="0"/>
              <a:t>faces the increasing scale and complexity </a:t>
            </a:r>
            <a:br>
              <a:rPr lang="en-GB" dirty="0"/>
            </a:br>
            <a:r>
              <a:rPr lang="en-GB" dirty="0"/>
              <a:t>of modern internet services</a:t>
            </a:r>
          </a:p>
          <a:p>
            <a:endParaRPr lang="en-GB" dirty="0"/>
          </a:p>
          <a:p>
            <a:r>
              <a:rPr lang="en-GB" dirty="0"/>
              <a:t>To guarantee a reliable service, most application run with a fixed amount of resources</a:t>
            </a:r>
          </a:p>
          <a:p>
            <a:pPr lvl="1"/>
            <a:r>
              <a:rPr lang="en-GB" dirty="0"/>
              <a:t>High energy consumption, if the system is not fully utilized</a:t>
            </a:r>
          </a:p>
          <a:p>
            <a:pPr lvl="1"/>
            <a:r>
              <a:rPr lang="en-GB" dirty="0"/>
              <a:t>Bad performance, if unexpected peaks appear</a:t>
            </a:r>
          </a:p>
          <a:p>
            <a:r>
              <a:rPr lang="en-GB" dirty="0"/>
              <a:t>High quality auto-scalers are required, </a:t>
            </a:r>
            <a:br>
              <a:rPr lang="en-GB" dirty="0"/>
            </a:br>
            <a:r>
              <a:rPr lang="en-GB" dirty="0"/>
              <a:t>which reconfigure the system regarding </a:t>
            </a:r>
            <a:br>
              <a:rPr lang="en-GB" dirty="0"/>
            </a:br>
            <a:r>
              <a:rPr lang="en-GB" dirty="0"/>
              <a:t>its load</a:t>
            </a:r>
          </a:p>
          <a:p>
            <a:pPr lvl="0"/>
            <a:endParaRPr lang="en-GB" dirty="0"/>
          </a:p>
          <a:p>
            <a:pPr lvl="0"/>
            <a:endParaRPr lang="en-GB" dirty="0"/>
          </a:p>
          <a:p>
            <a:pPr lvl="0"/>
            <a:endParaRPr lang="en-GB" dirty="0"/>
          </a:p>
          <a:p>
            <a:pPr lvl="0"/>
            <a:endParaRPr lang="en-GB" dirty="0"/>
          </a:p>
          <a:p>
            <a:pPr lvl="0"/>
            <a:endParaRPr lang="en-GB" dirty="0"/>
          </a:p>
          <a:p>
            <a:pPr lvl="0"/>
            <a:endParaRPr lang="en-GB" dirty="0"/>
          </a:p>
          <a:p>
            <a:pPr marL="0" lvl="0" indent="0">
              <a:buNone/>
            </a:pPr>
            <a:endParaRPr lang="en-GB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Motivation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5C476CE9-DBD6-47B2-9488-80AA33A3CE56}" type="slidenum">
              <a:rPr lang="en-US" smtClean="0"/>
              <a:pPr/>
              <a:t>2</a:t>
            </a:fld>
            <a:r>
              <a:rPr lang="en-US"/>
              <a:t>   A. Bauer</a:t>
            </a:r>
            <a:endParaRPr lang="en-US" dirty="0"/>
          </a:p>
        </p:txBody>
      </p:sp>
      <p:sp>
        <p:nvSpPr>
          <p:cNvPr id="10" name="Textfeld 9"/>
          <p:cNvSpPr txBox="1"/>
          <p:nvPr/>
        </p:nvSpPr>
        <p:spPr bwMode="auto">
          <a:xfrm>
            <a:off x="3639702" y="6590817"/>
            <a:ext cx="950901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en-US" sz="1400" dirty="0"/>
              <a:t>Approach</a:t>
            </a:r>
          </a:p>
        </p:txBody>
      </p:sp>
      <p:sp>
        <p:nvSpPr>
          <p:cNvPr id="11" name="Textfeld 10"/>
          <p:cNvSpPr txBox="1"/>
          <p:nvPr/>
        </p:nvSpPr>
        <p:spPr bwMode="auto">
          <a:xfrm>
            <a:off x="7236507" y="6581706"/>
            <a:ext cx="1071127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en-US" sz="1400" dirty="0"/>
              <a:t>Conclusion</a:t>
            </a:r>
          </a:p>
        </p:txBody>
      </p:sp>
      <p:sp>
        <p:nvSpPr>
          <p:cNvPr id="13" name="Textfeld 12"/>
          <p:cNvSpPr txBox="1"/>
          <p:nvPr/>
        </p:nvSpPr>
        <p:spPr bwMode="auto">
          <a:xfrm>
            <a:off x="5402838" y="6590817"/>
            <a:ext cx="1021433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en-US" sz="1400" dirty="0"/>
              <a:t>Evaluation</a:t>
            </a:r>
          </a:p>
        </p:txBody>
      </p:sp>
      <p:sp>
        <p:nvSpPr>
          <p:cNvPr id="14" name="Rechteck 13"/>
          <p:cNvSpPr/>
          <p:nvPr/>
        </p:nvSpPr>
        <p:spPr>
          <a:xfrm>
            <a:off x="1429657" y="6589921"/>
            <a:ext cx="1676400" cy="291346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feld 14"/>
          <p:cNvSpPr txBox="1"/>
          <p:nvPr/>
        </p:nvSpPr>
        <p:spPr bwMode="auto">
          <a:xfrm>
            <a:off x="1708249" y="6590817"/>
            <a:ext cx="1119217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en-US" sz="1400" dirty="0"/>
              <a:t>Introduction</a:t>
            </a:r>
          </a:p>
        </p:txBody>
      </p:sp>
      <p:sp>
        <p:nvSpPr>
          <p:cNvPr id="16" name="Pfeil nach rechts 15"/>
          <p:cNvSpPr/>
          <p:nvPr/>
        </p:nvSpPr>
        <p:spPr>
          <a:xfrm>
            <a:off x="497920" y="5148000"/>
            <a:ext cx="468000" cy="228600"/>
          </a:xfrm>
          <a:prstGeom prst="rightArrow">
            <a:avLst/>
          </a:prstGeom>
          <a:solidFill>
            <a:srgbClr val="003C7F"/>
          </a:solidFill>
          <a:ln>
            <a:solidFill>
              <a:srgbClr val="003C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90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Elasticity Metrics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5C476CE9-DBD6-47B2-9488-80AA33A3CE56}" type="slidenum">
              <a:rPr lang="en-US" smtClean="0"/>
              <a:pPr/>
              <a:t>20</a:t>
            </a:fld>
            <a:r>
              <a:rPr lang="en-US"/>
              <a:t>   A. Bauer</a:t>
            </a:r>
            <a:endParaRPr lang="en-US" dirty="0"/>
          </a:p>
        </p:txBody>
      </p:sp>
      <p:pic>
        <p:nvPicPr>
          <p:cNvPr id="13" name="Picture 2300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" y="1447800"/>
            <a:ext cx="2922270" cy="514350"/>
          </a:xfrm>
          <a:prstGeom prst="rect">
            <a:avLst/>
          </a:prstGeom>
        </p:spPr>
      </p:pic>
      <p:pic>
        <p:nvPicPr>
          <p:cNvPr id="14" name="Picture 2300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2233899"/>
            <a:ext cx="2933700" cy="514350"/>
          </a:xfrm>
          <a:prstGeom prst="rect">
            <a:avLst/>
          </a:prstGeom>
        </p:spPr>
      </p:pic>
      <p:pic>
        <p:nvPicPr>
          <p:cNvPr id="15" name="Picture 2300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9" y="3004758"/>
            <a:ext cx="3474720" cy="514350"/>
          </a:xfrm>
          <a:prstGeom prst="rect">
            <a:avLst/>
          </a:prstGeom>
        </p:spPr>
      </p:pic>
      <p:pic>
        <p:nvPicPr>
          <p:cNvPr id="16" name="Picture 23003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075" y="3775617"/>
            <a:ext cx="3486150" cy="514350"/>
          </a:xfrm>
          <a:prstGeom prst="rect">
            <a:avLst/>
          </a:prstGeom>
        </p:spPr>
      </p:pic>
      <p:grpSp>
        <p:nvGrpSpPr>
          <p:cNvPr id="17" name="Gruppieren 16"/>
          <p:cNvGrpSpPr>
            <a:grpSpLocks noChangeAspect="1"/>
          </p:cNvGrpSpPr>
          <p:nvPr/>
        </p:nvGrpSpPr>
        <p:grpSpPr>
          <a:xfrm>
            <a:off x="611393" y="5087681"/>
            <a:ext cx="3200400" cy="480355"/>
            <a:chOff x="609600" y="4402346"/>
            <a:chExt cx="2758440" cy="414020"/>
          </a:xfrm>
        </p:grpSpPr>
        <p:pic>
          <p:nvPicPr>
            <p:cNvPr id="18" name="Picture 230035"/>
            <p:cNvPicPr/>
            <p:nvPr/>
          </p:nvPicPr>
          <p:blipFill>
            <a:blip r:embed="rId6"/>
            <a:stretch>
              <a:fillRect/>
            </a:stretch>
          </p:blipFill>
          <p:spPr>
            <a:xfrm>
              <a:off x="609600" y="4402346"/>
              <a:ext cx="2682240" cy="414020"/>
            </a:xfrm>
            <a:prstGeom prst="rect">
              <a:avLst/>
            </a:prstGeom>
          </p:spPr>
        </p:pic>
        <p:pic>
          <p:nvPicPr>
            <p:cNvPr id="19" name="Picture 230035"/>
            <p:cNvPicPr/>
            <p:nvPr/>
          </p:nvPicPr>
          <p:blipFill rotWithShape="1">
            <a:blip r:embed="rId6"/>
            <a:srcRect l="28409" r="68750"/>
            <a:stretch/>
          </p:blipFill>
          <p:spPr>
            <a:xfrm rot="10800000">
              <a:off x="3291840" y="4402346"/>
              <a:ext cx="76200" cy="414020"/>
            </a:xfrm>
            <a:prstGeom prst="rect">
              <a:avLst/>
            </a:prstGeom>
          </p:spPr>
        </p:pic>
      </p:grpSp>
      <p:pic>
        <p:nvPicPr>
          <p:cNvPr id="20" name="Picture 23003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599" y="4431649"/>
            <a:ext cx="4659630" cy="514350"/>
          </a:xfrm>
          <a:prstGeom prst="rect">
            <a:avLst/>
          </a:prstGeom>
        </p:spPr>
      </p:pic>
      <p:pic>
        <p:nvPicPr>
          <p:cNvPr id="21" name="Picture 23003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599" y="5776741"/>
            <a:ext cx="6572250" cy="422910"/>
          </a:xfrm>
          <a:prstGeom prst="rect">
            <a:avLst/>
          </a:prstGeom>
        </p:spPr>
      </p:pic>
      <p:pic>
        <p:nvPicPr>
          <p:cNvPr id="22" name="Grafik 21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84319" y="1109046"/>
            <a:ext cx="4679725" cy="2487321"/>
          </a:xfrm>
          <a:prstGeom prst="rect">
            <a:avLst/>
          </a:prstGeom>
        </p:spPr>
      </p:pic>
      <p:pic>
        <p:nvPicPr>
          <p:cNvPr id="23" name="Grafik 22"/>
          <p:cNvPicPr>
            <a:picLocks noChangeAspect="1"/>
          </p:cNvPicPr>
          <p:nvPr/>
        </p:nvPicPr>
        <p:blipFill rotWithShape="1">
          <a:blip r:embed="rId10"/>
          <a:srcRect r="32995" b="93446"/>
          <a:stretch/>
        </p:blipFill>
        <p:spPr>
          <a:xfrm>
            <a:off x="532126" y="1073260"/>
            <a:ext cx="5106674" cy="336471"/>
          </a:xfrm>
          <a:prstGeom prst="rect">
            <a:avLst/>
          </a:prstGeom>
        </p:spPr>
      </p:pic>
      <p:pic>
        <p:nvPicPr>
          <p:cNvPr id="24" name="Grafik 23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62400" y="2839332"/>
            <a:ext cx="4680371" cy="2549380"/>
          </a:xfrm>
          <a:prstGeom prst="rect">
            <a:avLst/>
          </a:prstGeom>
        </p:spPr>
      </p:pic>
      <p:pic>
        <p:nvPicPr>
          <p:cNvPr id="25" name="Grafik 24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84320" y="4625856"/>
            <a:ext cx="4761164" cy="1415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321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Reprodicibility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5C476CE9-DBD6-47B2-9488-80AA33A3CE56}" type="slidenum">
              <a:rPr lang="en-US" smtClean="0"/>
              <a:pPr/>
              <a:t>21</a:t>
            </a:fld>
            <a:r>
              <a:rPr lang="en-US"/>
              <a:t>   A. Bauer</a:t>
            </a:r>
            <a:endParaRPr lang="en-US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/>
          <a:srcRect t="3527"/>
          <a:stretch/>
        </p:blipFill>
        <p:spPr>
          <a:xfrm>
            <a:off x="621283" y="2352455"/>
            <a:ext cx="7938640" cy="4124545"/>
          </a:xfrm>
          <a:prstGeom prst="rect">
            <a:avLst/>
          </a:prstGeom>
        </p:spPr>
      </p:pic>
      <p:sp>
        <p:nvSpPr>
          <p:cNvPr id="121" name="Inhaltsplatzhalter 1"/>
          <p:cNvSpPr>
            <a:spLocks noGrp="1"/>
          </p:cNvSpPr>
          <p:nvPr>
            <p:ph idx="1"/>
          </p:nvPr>
        </p:nvSpPr>
        <p:spPr>
          <a:xfrm>
            <a:off x="693174" y="1143000"/>
            <a:ext cx="8099154" cy="5181600"/>
          </a:xfrm>
        </p:spPr>
        <p:txBody>
          <a:bodyPr/>
          <a:lstStyle/>
          <a:p>
            <a:r>
              <a:rPr lang="en-GB" dirty="0"/>
              <a:t>Reproducibility of the scaling behaviour</a:t>
            </a:r>
          </a:p>
          <a:p>
            <a:pPr lvl="1"/>
            <a:r>
              <a:rPr lang="en-GB" dirty="0"/>
              <a:t>3 runs with the same setting</a:t>
            </a:r>
          </a:p>
          <a:p>
            <a:pPr lvl="1"/>
            <a:r>
              <a:rPr lang="en-GB" dirty="0"/>
              <a:t>Elasticity score has a standard variation of </a:t>
            </a:r>
            <a:r>
              <a:rPr lang="de-DE" dirty="0"/>
              <a:t>0.017</a:t>
            </a:r>
            <a:endParaRPr lang="en-GB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09179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799" y="4086156"/>
            <a:ext cx="6305550" cy="234315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4490" y="1295400"/>
            <a:ext cx="6372225" cy="2171700"/>
          </a:xfrm>
          <a:prstGeom prst="rect">
            <a:avLst/>
          </a:prstGeom>
        </p:spPr>
      </p:pic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Reactive scaling events vs. proactive scaling events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r>
              <a:rPr lang="en-GB" dirty="0"/>
              <a:t>Chameleon plans reconfiguration steps in advance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Logic</a:t>
            </a:r>
            <a:r>
              <a:rPr lang="de-DE" dirty="0"/>
              <a:t> I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5C476CE9-DBD6-47B2-9488-80AA33A3CE56}" type="slidenum">
              <a:rPr lang="en-US" smtClean="0"/>
              <a:pPr/>
              <a:t>22</a:t>
            </a:fld>
            <a:r>
              <a:rPr lang="en-US"/>
              <a:t>   A. Bauer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6619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Logic</a:t>
            </a:r>
            <a:r>
              <a:rPr lang="de-DE" dirty="0"/>
              <a:t> II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5C476CE9-DBD6-47B2-9488-80AA33A3CE56}" type="slidenum">
              <a:rPr lang="en-US" smtClean="0"/>
              <a:pPr/>
              <a:t>23</a:t>
            </a:fld>
            <a:r>
              <a:rPr lang="en-US"/>
              <a:t>   A. Bauer</a:t>
            </a:r>
            <a:endParaRPr lang="en-US" dirty="0"/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4807" y="1084672"/>
            <a:ext cx="5981700" cy="2686050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4807" y="3760509"/>
            <a:ext cx="6238875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8863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Resource Demand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5C476CE9-DBD6-47B2-9488-80AA33A3CE56}" type="slidenum">
              <a:rPr lang="en-US" smtClean="0"/>
              <a:pPr/>
              <a:t>24</a:t>
            </a:fld>
            <a:r>
              <a:rPr lang="en-US"/>
              <a:t>   A. Bauer</a:t>
            </a:r>
            <a:endParaRPr lang="en-US" dirty="0"/>
          </a:p>
        </p:txBody>
      </p:sp>
      <p:pic>
        <p:nvPicPr>
          <p:cNvPr id="21" name="Grafik 20"/>
          <p:cNvPicPr>
            <a:picLocks noChangeAspect="1"/>
          </p:cNvPicPr>
          <p:nvPr/>
        </p:nvPicPr>
        <p:blipFill rotWithShape="1">
          <a:blip r:embed="rId2"/>
          <a:srcRect t="4556"/>
          <a:stretch/>
        </p:blipFill>
        <p:spPr>
          <a:xfrm>
            <a:off x="731920" y="3124200"/>
            <a:ext cx="6989526" cy="3352800"/>
          </a:xfrm>
          <a:prstGeom prst="rect">
            <a:avLst/>
          </a:prstGeom>
        </p:spPr>
      </p:pic>
      <p:sp>
        <p:nvSpPr>
          <p:cNvPr id="24" name="Inhaltsplatzhalter 1"/>
          <p:cNvSpPr>
            <a:spLocks noGrp="1"/>
          </p:cNvSpPr>
          <p:nvPr>
            <p:ph idx="1"/>
          </p:nvPr>
        </p:nvSpPr>
        <p:spPr>
          <a:xfrm>
            <a:off x="693174" y="1143000"/>
            <a:ext cx="8099154" cy="5181600"/>
          </a:xfrm>
        </p:spPr>
        <p:txBody>
          <a:bodyPr/>
          <a:lstStyle/>
          <a:p>
            <a:r>
              <a:rPr lang="en-GB" dirty="0"/>
              <a:t>Resource demand for Chameleon is determined via </a:t>
            </a:r>
            <a:r>
              <a:rPr lang="en-GB" dirty="0" err="1"/>
              <a:t>LibReDE</a:t>
            </a:r>
            <a:endParaRPr lang="en-GB" dirty="0"/>
          </a:p>
          <a:p>
            <a:r>
              <a:rPr lang="en-GB" dirty="0"/>
              <a:t>Resource </a:t>
            </a:r>
            <a:r>
              <a:rPr lang="en-GB"/>
              <a:t>demand for </a:t>
            </a:r>
            <a:r>
              <a:rPr lang="en-GB" dirty="0"/>
              <a:t>the existing auto-scalers is determined via the server speed</a:t>
            </a:r>
          </a:p>
        </p:txBody>
      </p:sp>
    </p:spTree>
    <p:extLst>
      <p:ext uri="{BB962C8B-B14F-4D97-AF65-F5344CB8AC3E}">
        <p14:creationId xmlns:p14="http://schemas.microsoft.com/office/powerpoint/2010/main" val="42484929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Chameleon without historical data</a:t>
            </a:r>
          </a:p>
          <a:p>
            <a:pPr lvl="1"/>
            <a:r>
              <a:rPr lang="en-GB" dirty="0"/>
              <a:t>Until minute 390: reactive scaling</a:t>
            </a:r>
          </a:p>
          <a:p>
            <a:pPr lvl="1"/>
            <a:r>
              <a:rPr lang="en-GB" dirty="0"/>
              <a:t>Afterwards proactive scaling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Without Historical knowledge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5C476CE9-DBD6-47B2-9488-80AA33A3CE56}" type="slidenum">
              <a:rPr lang="en-US" smtClean="0"/>
              <a:pPr/>
              <a:t>25</a:t>
            </a:fld>
            <a:r>
              <a:rPr lang="en-US"/>
              <a:t>   A. Bauer</a:t>
            </a:r>
            <a:endParaRPr lang="en-US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3"/>
          <a:srcRect t="5325"/>
          <a:stretch/>
        </p:blipFill>
        <p:spPr>
          <a:xfrm>
            <a:off x="533400" y="2446020"/>
            <a:ext cx="8143875" cy="4030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148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694800" y="1143000"/>
            <a:ext cx="8099154" cy="5181600"/>
          </a:xfrm>
        </p:spPr>
        <p:txBody>
          <a:bodyPr/>
          <a:lstStyle/>
          <a:p>
            <a:r>
              <a:rPr lang="en-GB" dirty="0"/>
              <a:t>Modified WCF forecast strategy:</a:t>
            </a:r>
          </a:p>
          <a:p>
            <a:pPr lvl="1"/>
            <a:r>
              <a:rPr lang="en-GB" dirty="0"/>
              <a:t>Forecasts on demand</a:t>
            </a:r>
          </a:p>
          <a:p>
            <a:pPr lvl="1"/>
            <a:r>
              <a:rPr lang="en-GB" dirty="0"/>
              <a:t>Forecast model contains the next 24 predictions</a:t>
            </a:r>
          </a:p>
          <a:p>
            <a:pPr lvl="1"/>
            <a:r>
              <a:rPr lang="en-GB" dirty="0"/>
              <a:t>If MAPE &gt; tolerance then build new forecast model</a:t>
            </a:r>
          </a:p>
          <a:p>
            <a:pPr marL="547687" indent="-457200"/>
            <a:endParaRPr lang="en-GB" dirty="0"/>
          </a:p>
          <a:p>
            <a:pPr marL="815975" lvl="1" indent="-457200">
              <a:buFont typeface="+mj-lt"/>
              <a:buAutoNum type="arabicPeriod"/>
            </a:pPr>
            <a:endParaRPr lang="en-GB" dirty="0"/>
          </a:p>
          <a:p>
            <a:pPr marL="815975" lvl="1" indent="-457200">
              <a:buFont typeface="+mj-lt"/>
              <a:buAutoNum type="arabicPeriod"/>
            </a:pPr>
            <a:endParaRPr lang="en-GB" dirty="0"/>
          </a:p>
          <a:p>
            <a:pPr marL="815975" lvl="1" indent="-457200">
              <a:buFont typeface="+mj-lt"/>
              <a:buAutoNum type="arabicPeriod"/>
            </a:pPr>
            <a:endParaRPr lang="en-GB" dirty="0"/>
          </a:p>
          <a:p>
            <a:pPr marL="358775" lvl="1" indent="0">
              <a:buNone/>
            </a:pPr>
            <a:endParaRPr lang="en-GB" dirty="0"/>
          </a:p>
          <a:p>
            <a:pPr lvl="1"/>
            <a:endParaRPr lang="en-GB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914400" y="228600"/>
            <a:ext cx="8153400" cy="425301"/>
          </a:xfrm>
        </p:spPr>
        <p:txBody>
          <a:bodyPr/>
          <a:lstStyle/>
          <a:p>
            <a:r>
              <a:rPr lang="en-GB" dirty="0"/>
              <a:t>Forecasting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5C476CE9-DBD6-47B2-9488-80AA33A3CE56}" type="slidenum">
              <a:rPr lang="en-US" smtClean="0"/>
              <a:pPr/>
              <a:t>26</a:t>
            </a:fld>
            <a:r>
              <a:rPr lang="en-US" dirty="0"/>
              <a:t>   A. Bauer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920" y="2860345"/>
            <a:ext cx="6915150" cy="367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024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685800" y="1066096"/>
            <a:ext cx="8099154" cy="5181600"/>
          </a:xfrm>
        </p:spPr>
        <p:txBody>
          <a:bodyPr/>
          <a:lstStyle/>
          <a:p>
            <a:r>
              <a:rPr lang="en-US" dirty="0"/>
              <a:t>Setup contains 8 different tiers (= </a:t>
            </a:r>
            <a:r>
              <a:rPr lang="en-US" dirty="0" err="1"/>
              <a:t>WildFly</a:t>
            </a:r>
            <a:r>
              <a:rPr lang="en-US" dirty="0"/>
              <a:t> slaves), 1 Domain controller and 1 Citrix </a:t>
            </a:r>
            <a:r>
              <a:rPr lang="en-US" dirty="0" err="1"/>
              <a:t>Netscaler</a:t>
            </a:r>
            <a:r>
              <a:rPr lang="en-US" dirty="0"/>
              <a:t> (LB)</a:t>
            </a:r>
          </a:p>
          <a:p>
            <a:r>
              <a:rPr lang="en-US" dirty="0"/>
              <a:t>Problems with benchmarking</a:t>
            </a:r>
          </a:p>
          <a:p>
            <a:pPr lvl="1"/>
            <a:r>
              <a:rPr lang="en-GB" dirty="0"/>
              <a:t>Very small response time (about 10 </a:t>
            </a:r>
            <a:r>
              <a:rPr lang="en-GB" dirty="0" err="1"/>
              <a:t>ms</a:t>
            </a:r>
            <a:r>
              <a:rPr lang="en-GB" dirty="0"/>
              <a:t>)</a:t>
            </a:r>
          </a:p>
          <a:p>
            <a:pPr lvl="1"/>
            <a:r>
              <a:rPr lang="en-GB" dirty="0"/>
              <a:t>High load generation burden</a:t>
            </a:r>
          </a:p>
          <a:p>
            <a:pPr lvl="1"/>
            <a:r>
              <a:rPr lang="en-GB" dirty="0"/>
              <a:t>Difficult calibration (reproducibility, hidden </a:t>
            </a:r>
            <a:r>
              <a:rPr lang="en-GB"/>
              <a:t>bottlenecks,…)</a:t>
            </a:r>
            <a:endParaRPr lang="en-US" dirty="0"/>
          </a:p>
          <a:p>
            <a:r>
              <a:rPr lang="en-US" dirty="0"/>
              <a:t>SLO: 90% responses &lt; 100 milliseconds</a:t>
            </a:r>
          </a:p>
          <a:p>
            <a:r>
              <a:rPr lang="en-GB" dirty="0"/>
              <a:t>Only user metrics can be determined</a:t>
            </a:r>
          </a:p>
          <a:p>
            <a:pPr lvl="1"/>
            <a:r>
              <a:rPr lang="en-GB" dirty="0"/>
              <a:t>Number of SLO violations</a:t>
            </a:r>
          </a:p>
          <a:p>
            <a:pPr lvl="1"/>
            <a:r>
              <a:rPr lang="de-DE" dirty="0"/>
              <a:t>Average &amp; median </a:t>
            </a:r>
            <a:r>
              <a:rPr lang="en-GB" dirty="0"/>
              <a:t>response</a:t>
            </a:r>
            <a:r>
              <a:rPr lang="de-DE" dirty="0"/>
              <a:t> time</a:t>
            </a:r>
          </a:p>
          <a:p>
            <a:pPr lvl="1"/>
            <a:r>
              <a:rPr lang="de-DE" dirty="0"/>
              <a:t>90th </a:t>
            </a:r>
            <a:r>
              <a:rPr lang="en-GB" dirty="0"/>
              <a:t>percentile</a:t>
            </a:r>
            <a:r>
              <a:rPr lang="de-DE" dirty="0"/>
              <a:t> </a:t>
            </a:r>
            <a:r>
              <a:rPr lang="en-GB" dirty="0"/>
              <a:t>of</a:t>
            </a:r>
            <a:r>
              <a:rPr lang="de-DE" dirty="0"/>
              <a:t> </a:t>
            </a:r>
            <a:r>
              <a:rPr lang="en-GB" dirty="0"/>
              <a:t>response</a:t>
            </a:r>
            <a:r>
              <a:rPr lang="de-DE" dirty="0"/>
              <a:t> time</a:t>
            </a:r>
            <a:endParaRPr lang="en-GB" dirty="0"/>
          </a:p>
          <a:p>
            <a:pPr lvl="1"/>
            <a:endParaRPr lang="en-GB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SPECjEnterprise2010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5C476CE9-DBD6-47B2-9488-80AA33A3CE56}" type="slidenum">
              <a:rPr lang="en-US" smtClean="0"/>
              <a:pPr/>
              <a:t>27</a:t>
            </a:fld>
            <a:r>
              <a:rPr lang="en-US"/>
              <a:t>   A. Bauer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161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Inhaltsplatzhalter 4"/>
          <p:cNvGraphicFramePr>
            <a:graphicFrameLocks noGrp="1"/>
          </p:cNvGraphicFramePr>
          <p:nvPr>
            <p:ph idx="1"/>
            <p:extLst/>
          </p:nvPr>
        </p:nvGraphicFramePr>
        <p:xfrm>
          <a:off x="202352" y="3672577"/>
          <a:ext cx="877650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363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2031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e-DE" dirty="0" err="1">
                          <a:latin typeface="+mj-lt"/>
                        </a:rPr>
                        <a:t>Metrics</a:t>
                      </a:r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800" b="1" kern="1200" dirty="0" err="1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Reactive</a:t>
                      </a:r>
                      <a:endParaRPr lang="de-DE" sz="1800" b="1" kern="1200" dirty="0">
                        <a:solidFill>
                          <a:schemeClr val="lt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800" b="1" kern="1200" dirty="0" err="1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Chameleon</a:t>
                      </a:r>
                      <a:endParaRPr lang="de-DE" sz="1800" b="1" kern="1200" dirty="0">
                        <a:solidFill>
                          <a:schemeClr val="lt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800" b="1" kern="1200" dirty="0" err="1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Hist</a:t>
                      </a:r>
                      <a:endParaRPr lang="de-DE" sz="1800" b="1" kern="1200" dirty="0">
                        <a:solidFill>
                          <a:schemeClr val="lt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800" b="1" kern="1200" dirty="0" err="1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Adapt</a:t>
                      </a:r>
                      <a:endParaRPr lang="de-DE" sz="1800" b="1" kern="1200" dirty="0">
                        <a:solidFill>
                          <a:schemeClr val="lt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800" b="1" kern="1200" dirty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Reg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de-DE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Avg</a:t>
                      </a:r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. </a:t>
                      </a:r>
                      <a:r>
                        <a:rPr lang="de-DE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response</a:t>
                      </a:r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time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669 </a:t>
                      </a:r>
                      <a:r>
                        <a:rPr lang="de-DE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ms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476 </a:t>
                      </a:r>
                      <a:r>
                        <a:rPr lang="de-DE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ms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404 </a:t>
                      </a:r>
                      <a:r>
                        <a:rPr lang="de-DE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ms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592 </a:t>
                      </a:r>
                      <a:r>
                        <a:rPr lang="de-DE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ms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500 </a:t>
                      </a:r>
                      <a:r>
                        <a:rPr lang="de-DE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ms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de-D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lang="de-DE" sz="1600" b="0" i="0" u="none" strike="noStrike" kern="1200" baseline="-25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 </a:t>
                      </a:r>
                      <a:r>
                        <a:rPr lang="de-DE" sz="16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response</a:t>
                      </a:r>
                      <a:r>
                        <a:rPr lang="de-D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time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 </a:t>
                      </a:r>
                      <a:r>
                        <a:rPr lang="de-DE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ms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</a:t>
                      </a:r>
                      <a:r>
                        <a:rPr lang="de-DE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de-DE" sz="16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ms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 </a:t>
                      </a:r>
                      <a:r>
                        <a:rPr lang="de-DE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ms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 </a:t>
                      </a:r>
                      <a:r>
                        <a:rPr lang="de-DE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ms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 </a:t>
                      </a:r>
                      <a:r>
                        <a:rPr lang="de-DE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ms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</a:t>
                      </a:r>
                      <a:r>
                        <a:rPr lang="de-DE" sz="1600" b="0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90 </a:t>
                      </a:r>
                      <a:r>
                        <a:rPr lang="de-DE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response</a:t>
                      </a:r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time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2005 </a:t>
                      </a:r>
                      <a:r>
                        <a:rPr lang="de-DE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ms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1876 </a:t>
                      </a:r>
                      <a:r>
                        <a:rPr lang="de-DE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ms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1754 </a:t>
                      </a:r>
                      <a:r>
                        <a:rPr lang="de-DE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ms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1899 </a:t>
                      </a:r>
                      <a:r>
                        <a:rPr lang="de-DE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ms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1915 </a:t>
                      </a:r>
                      <a:r>
                        <a:rPr lang="de-DE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ms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de-DE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Violations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33,02 %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27,19 %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26,57</a:t>
                      </a:r>
                      <a:r>
                        <a:rPr lang="de-DE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27,32 %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30,16 %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Metric Comparison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5C476CE9-DBD6-47B2-9488-80AA33A3CE56}" type="slidenum">
              <a:rPr lang="en-US" smtClean="0"/>
              <a:pPr/>
              <a:t>28</a:t>
            </a:fld>
            <a:r>
              <a:rPr lang="en-US"/>
              <a:t>   A. Bauer</a:t>
            </a:r>
            <a:endParaRPr lang="en-US" dirty="0"/>
          </a:p>
        </p:txBody>
      </p:sp>
      <p:sp>
        <p:nvSpPr>
          <p:cNvPr id="6" name="Rechteck 5"/>
          <p:cNvSpPr/>
          <p:nvPr/>
        </p:nvSpPr>
        <p:spPr>
          <a:xfrm>
            <a:off x="4926752" y="4113239"/>
            <a:ext cx="1188000" cy="252000"/>
          </a:xfrm>
          <a:prstGeom prst="rect">
            <a:avLst/>
          </a:prstGeom>
          <a:solidFill>
            <a:srgbClr val="00B05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4926752" y="4473677"/>
            <a:ext cx="1188000" cy="252000"/>
          </a:xfrm>
          <a:prstGeom prst="rect">
            <a:avLst/>
          </a:prstGeom>
          <a:solidFill>
            <a:srgbClr val="00B05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4926752" y="4838147"/>
            <a:ext cx="1188000" cy="252000"/>
          </a:xfrm>
          <a:prstGeom prst="rect">
            <a:avLst/>
          </a:prstGeom>
          <a:solidFill>
            <a:srgbClr val="00B05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Pfeil nach rechts 21"/>
          <p:cNvSpPr/>
          <p:nvPr/>
        </p:nvSpPr>
        <p:spPr>
          <a:xfrm>
            <a:off x="384070" y="5865168"/>
            <a:ext cx="609599" cy="381000"/>
          </a:xfrm>
          <a:prstGeom prst="rightArrow">
            <a:avLst/>
          </a:prstGeom>
          <a:solidFill>
            <a:srgbClr val="003C7F"/>
          </a:solidFill>
          <a:ln>
            <a:solidFill>
              <a:srgbClr val="003C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Textfeld 22"/>
          <p:cNvSpPr txBox="1"/>
          <p:nvPr/>
        </p:nvSpPr>
        <p:spPr>
          <a:xfrm>
            <a:off x="1029947" y="5834052"/>
            <a:ext cx="70839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Chameleon achieves the second best user metrics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hteck 23"/>
          <p:cNvSpPr/>
          <p:nvPr/>
        </p:nvSpPr>
        <p:spPr>
          <a:xfrm>
            <a:off x="4941992" y="5202996"/>
            <a:ext cx="1188000" cy="252000"/>
          </a:xfrm>
          <a:prstGeom prst="rect">
            <a:avLst/>
          </a:prstGeom>
          <a:solidFill>
            <a:srgbClr val="00B05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/>
          <a:srcRect t="5405" b="1248"/>
          <a:stretch/>
        </p:blipFill>
        <p:spPr>
          <a:xfrm>
            <a:off x="1905000" y="1036957"/>
            <a:ext cx="5040208" cy="2620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723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22" grpId="0" animBg="1"/>
      <p:bldP spid="23" grpId="0"/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Auto-scalers can be classified into 5 groups </a:t>
            </a:r>
            <a:r>
              <a:rPr lang="en-GB" sz="1600" dirty="0"/>
              <a:t>[</a:t>
            </a:r>
            <a:r>
              <a:rPr lang="de-DE" sz="1600" dirty="0" err="1"/>
              <a:t>Lorido-Botran</a:t>
            </a:r>
            <a:r>
              <a:rPr lang="en-GB" sz="1600" dirty="0"/>
              <a:t>14]</a:t>
            </a:r>
          </a:p>
          <a:p>
            <a:pPr>
              <a:spcBef>
                <a:spcPts val="1200"/>
              </a:spcBef>
            </a:pPr>
            <a:r>
              <a:rPr lang="en-US" dirty="0"/>
              <a:t>Prominent examples of each group:</a:t>
            </a:r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marL="358775" lvl="1" indent="0">
              <a:buNone/>
            </a:pPr>
            <a:endParaRPr lang="en-GB" dirty="0"/>
          </a:p>
          <a:p>
            <a:endParaRPr lang="en-GB" dirty="0"/>
          </a:p>
          <a:p>
            <a:pPr>
              <a:spcBef>
                <a:spcPts val="1200"/>
              </a:spcBef>
            </a:pPr>
            <a:r>
              <a:rPr lang="en-GB" dirty="0"/>
              <a:t>Mechanism are either generic or application-specific</a:t>
            </a:r>
          </a:p>
          <a:p>
            <a:endParaRPr lang="en-GB" dirty="0"/>
          </a:p>
          <a:p>
            <a:pPr lvl="1"/>
            <a:endParaRPr lang="en-GB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State of </a:t>
            </a:r>
            <a:r>
              <a:rPr lang="en-GB"/>
              <a:t>the Art</a:t>
            </a:r>
            <a:endParaRPr lang="en-GB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5C476CE9-DBD6-47B2-9488-80AA33A3CE56}" type="slidenum">
              <a:rPr lang="en-US" smtClean="0"/>
              <a:pPr/>
              <a:t>3</a:t>
            </a:fld>
            <a:r>
              <a:rPr lang="en-US"/>
              <a:t>   A. Bauer</a:t>
            </a:r>
            <a:endParaRPr lang="en-US" dirty="0"/>
          </a:p>
        </p:txBody>
      </p:sp>
      <p:sp>
        <p:nvSpPr>
          <p:cNvPr id="18" name="Ellipse 17"/>
          <p:cNvSpPr/>
          <p:nvPr/>
        </p:nvSpPr>
        <p:spPr>
          <a:xfrm>
            <a:off x="171000" y="2290210"/>
            <a:ext cx="2160000" cy="2160000"/>
          </a:xfrm>
          <a:prstGeom prst="ellipse">
            <a:avLst/>
          </a:prstGeom>
          <a:solidFill>
            <a:schemeClr val="tx2">
              <a:lumMod val="20000"/>
              <a:lumOff val="8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Threshold-based Rules</a:t>
            </a:r>
          </a:p>
        </p:txBody>
      </p:sp>
      <p:sp>
        <p:nvSpPr>
          <p:cNvPr id="19" name="Ellipse 18"/>
          <p:cNvSpPr/>
          <p:nvPr/>
        </p:nvSpPr>
        <p:spPr>
          <a:xfrm>
            <a:off x="3429000" y="2290210"/>
            <a:ext cx="2160000" cy="2160000"/>
          </a:xfrm>
          <a:prstGeom prst="ellipse">
            <a:avLst/>
          </a:prstGeom>
          <a:solidFill>
            <a:schemeClr val="accent2">
              <a:lumMod val="20000"/>
              <a:lumOff val="8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>
              <a:solidFill>
                <a:schemeClr val="tx1"/>
              </a:solidFill>
            </a:endParaRPr>
          </a:p>
          <a:p>
            <a:pPr algn="ctr"/>
            <a:r>
              <a:rPr lang="en-GB" sz="1600" dirty="0">
                <a:solidFill>
                  <a:schemeClr val="tx1"/>
                </a:solidFill>
              </a:rPr>
              <a:t>Queueing Theory</a:t>
            </a:r>
          </a:p>
        </p:txBody>
      </p:sp>
      <p:sp>
        <p:nvSpPr>
          <p:cNvPr id="21" name="Ellipse 20"/>
          <p:cNvSpPr/>
          <p:nvPr/>
        </p:nvSpPr>
        <p:spPr>
          <a:xfrm>
            <a:off x="5121000" y="3165859"/>
            <a:ext cx="2160000" cy="2160000"/>
          </a:xfrm>
          <a:prstGeom prst="ellipse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>
                <a:solidFill>
                  <a:schemeClr val="tx1"/>
                </a:solidFill>
              </a:rPr>
              <a:t>Time Series Analysis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22" name="Ellipse 21"/>
          <p:cNvSpPr/>
          <p:nvPr/>
        </p:nvSpPr>
        <p:spPr>
          <a:xfrm>
            <a:off x="1773000" y="3165859"/>
            <a:ext cx="2160000" cy="2160000"/>
          </a:xfrm>
          <a:prstGeom prst="ellipse">
            <a:avLst/>
          </a:prstGeom>
          <a:solidFill>
            <a:schemeClr val="accent3">
              <a:lumMod val="20000"/>
              <a:lumOff val="8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Reinforcement Learning</a:t>
            </a:r>
          </a:p>
        </p:txBody>
      </p:sp>
      <p:sp>
        <p:nvSpPr>
          <p:cNvPr id="23" name="Ellipse 22"/>
          <p:cNvSpPr/>
          <p:nvPr/>
        </p:nvSpPr>
        <p:spPr>
          <a:xfrm>
            <a:off x="6777000" y="2290210"/>
            <a:ext cx="2160000" cy="2160000"/>
          </a:xfrm>
          <a:prstGeom prst="ellipse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>
              <a:solidFill>
                <a:schemeClr val="tx1"/>
              </a:solidFill>
            </a:endParaRPr>
          </a:p>
          <a:p>
            <a:pPr algn="ctr"/>
            <a:r>
              <a:rPr lang="en-GB" sz="1600" dirty="0">
                <a:solidFill>
                  <a:schemeClr val="tx1"/>
                </a:solidFill>
              </a:rPr>
              <a:t>Control Theory</a:t>
            </a:r>
          </a:p>
          <a:p>
            <a:pPr algn="ctr"/>
            <a:endParaRPr lang="de-DE" sz="1600" dirty="0">
              <a:solidFill>
                <a:schemeClr val="tx1"/>
              </a:solidFill>
            </a:endParaRPr>
          </a:p>
        </p:txBody>
      </p:sp>
      <p:sp>
        <p:nvSpPr>
          <p:cNvPr id="37" name="Flussdiagramm: Zusammenführen 36"/>
          <p:cNvSpPr/>
          <p:nvPr/>
        </p:nvSpPr>
        <p:spPr>
          <a:xfrm>
            <a:off x="731232" y="2727180"/>
            <a:ext cx="152400" cy="226558"/>
          </a:xfrm>
          <a:prstGeom prst="flowChartMerge">
            <a:avLst/>
          </a:prstGeom>
          <a:solidFill>
            <a:srgbClr val="D9341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C00000"/>
              </a:solidFill>
            </a:endParaRPr>
          </a:p>
        </p:txBody>
      </p:sp>
      <p:sp>
        <p:nvSpPr>
          <p:cNvPr id="38" name="Textfeld 37"/>
          <p:cNvSpPr txBox="1"/>
          <p:nvPr/>
        </p:nvSpPr>
        <p:spPr>
          <a:xfrm>
            <a:off x="807432" y="2625532"/>
            <a:ext cx="1227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de-DE" sz="1600" dirty="0"/>
              <a:t>Maurer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11]</a:t>
            </a:r>
          </a:p>
        </p:txBody>
      </p:sp>
      <p:sp>
        <p:nvSpPr>
          <p:cNvPr id="39" name="Flussdiagramm: Zusammenführen 38"/>
          <p:cNvSpPr/>
          <p:nvPr/>
        </p:nvSpPr>
        <p:spPr>
          <a:xfrm>
            <a:off x="2313000" y="4605859"/>
            <a:ext cx="152400" cy="226558"/>
          </a:xfrm>
          <a:prstGeom prst="flowChartMerge">
            <a:avLst/>
          </a:prstGeom>
          <a:solidFill>
            <a:srgbClr val="D9341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C00000"/>
              </a:solidFill>
            </a:endParaRPr>
          </a:p>
        </p:txBody>
      </p:sp>
      <p:sp>
        <p:nvSpPr>
          <p:cNvPr id="40" name="Textfeld 39"/>
          <p:cNvSpPr txBox="1"/>
          <p:nvPr/>
        </p:nvSpPr>
        <p:spPr>
          <a:xfrm>
            <a:off x="2385000" y="4497859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 </a:t>
            </a:r>
            <a:r>
              <a:rPr lang="de-DE" sz="1600" dirty="0"/>
              <a:t>[Rao09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</a:p>
        </p:txBody>
      </p:sp>
      <p:sp>
        <p:nvSpPr>
          <p:cNvPr id="45" name="Flussdiagramm: Zusammenführen 44"/>
          <p:cNvSpPr/>
          <p:nvPr/>
        </p:nvSpPr>
        <p:spPr>
          <a:xfrm>
            <a:off x="3761385" y="2702185"/>
            <a:ext cx="152400" cy="226558"/>
          </a:xfrm>
          <a:prstGeom prst="flowChartMerge">
            <a:avLst/>
          </a:prstGeom>
          <a:solidFill>
            <a:srgbClr val="D9341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C00000"/>
              </a:solidFill>
            </a:endParaRPr>
          </a:p>
        </p:txBody>
      </p:sp>
      <p:sp>
        <p:nvSpPr>
          <p:cNvPr id="46" name="Textfeld 45"/>
          <p:cNvSpPr txBox="1"/>
          <p:nvPr/>
        </p:nvSpPr>
        <p:spPr>
          <a:xfrm>
            <a:off x="3833385" y="2600537"/>
            <a:ext cx="15424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[</a:t>
            </a:r>
            <a:r>
              <a:rPr lang="de-DE" sz="1600" dirty="0"/>
              <a:t>Urgaonkar08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</a:p>
          <a:p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Hist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49" name="Flussdiagramm: Zusammenführen 48"/>
          <p:cNvSpPr/>
          <p:nvPr/>
        </p:nvSpPr>
        <p:spPr>
          <a:xfrm>
            <a:off x="7263257" y="2654930"/>
            <a:ext cx="152400" cy="226558"/>
          </a:xfrm>
          <a:prstGeom prst="flowChartMerge">
            <a:avLst/>
          </a:prstGeom>
          <a:solidFill>
            <a:srgbClr val="D9341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C00000"/>
              </a:solidFill>
            </a:endParaRPr>
          </a:p>
        </p:txBody>
      </p:sp>
      <p:sp>
        <p:nvSpPr>
          <p:cNvPr id="50" name="Textfeld 49"/>
          <p:cNvSpPr txBox="1"/>
          <p:nvPr/>
        </p:nvSpPr>
        <p:spPr>
          <a:xfrm>
            <a:off x="7335257" y="2553282"/>
            <a:ext cx="1330814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de-DE" sz="1600" dirty="0"/>
              <a:t>Adhikari12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</a:p>
          <a:p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Adapt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51" name="Flussdiagramm: Zusammenführen 50"/>
          <p:cNvSpPr/>
          <p:nvPr/>
        </p:nvSpPr>
        <p:spPr>
          <a:xfrm>
            <a:off x="5661000" y="4701245"/>
            <a:ext cx="152400" cy="226558"/>
          </a:xfrm>
          <a:prstGeom prst="flowChartMerge">
            <a:avLst/>
          </a:prstGeom>
          <a:solidFill>
            <a:srgbClr val="D9341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C00000"/>
              </a:solidFill>
            </a:endParaRPr>
          </a:p>
        </p:txBody>
      </p:sp>
      <p:sp>
        <p:nvSpPr>
          <p:cNvPr id="52" name="Textfeld 51"/>
          <p:cNvSpPr txBox="1"/>
          <p:nvPr/>
        </p:nvSpPr>
        <p:spPr>
          <a:xfrm>
            <a:off x="5733000" y="4599597"/>
            <a:ext cx="10141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/>
              <a:t>[Iqbal11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</a:p>
          <a:p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(Reg)</a:t>
            </a:r>
          </a:p>
        </p:txBody>
      </p:sp>
      <p:sp>
        <p:nvSpPr>
          <p:cNvPr id="56" name="Flussdiagramm: Zusammenführen 55"/>
          <p:cNvSpPr/>
          <p:nvPr/>
        </p:nvSpPr>
        <p:spPr>
          <a:xfrm>
            <a:off x="5301000" y="3660606"/>
            <a:ext cx="152400" cy="226558"/>
          </a:xfrm>
          <a:prstGeom prst="flowChartMerge">
            <a:avLst/>
          </a:prstGeom>
          <a:solidFill>
            <a:srgbClr val="D9341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C00000"/>
              </a:solidFill>
            </a:endParaRPr>
          </a:p>
        </p:txBody>
      </p:sp>
      <p:sp>
        <p:nvSpPr>
          <p:cNvPr id="57" name="Textfeld 56"/>
          <p:cNvSpPr txBox="1"/>
          <p:nvPr/>
        </p:nvSpPr>
        <p:spPr>
          <a:xfrm>
            <a:off x="5409000" y="3570550"/>
            <a:ext cx="1295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Chameleon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Pfeil nach rechts 54"/>
          <p:cNvSpPr/>
          <p:nvPr/>
        </p:nvSpPr>
        <p:spPr>
          <a:xfrm>
            <a:off x="70342" y="6035479"/>
            <a:ext cx="478160" cy="381000"/>
          </a:xfrm>
          <a:prstGeom prst="rightArrow">
            <a:avLst/>
          </a:prstGeom>
          <a:solidFill>
            <a:srgbClr val="003C7F"/>
          </a:solidFill>
          <a:ln>
            <a:solidFill>
              <a:srgbClr val="003C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4" name="Textfeld 63"/>
          <p:cNvSpPr txBox="1"/>
          <p:nvPr/>
        </p:nvSpPr>
        <p:spPr>
          <a:xfrm>
            <a:off x="541585" y="5995147"/>
            <a:ext cx="87238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Delimitation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Chameleon is both generic 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application-aware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feld 29"/>
          <p:cNvSpPr txBox="1"/>
          <p:nvPr/>
        </p:nvSpPr>
        <p:spPr bwMode="auto">
          <a:xfrm>
            <a:off x="3639702" y="6590817"/>
            <a:ext cx="950901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en-US" sz="1400" dirty="0"/>
              <a:t>Approach</a:t>
            </a:r>
          </a:p>
        </p:txBody>
      </p:sp>
      <p:sp>
        <p:nvSpPr>
          <p:cNvPr id="31" name="Textfeld 30"/>
          <p:cNvSpPr txBox="1"/>
          <p:nvPr/>
        </p:nvSpPr>
        <p:spPr bwMode="auto">
          <a:xfrm>
            <a:off x="7236507" y="6581706"/>
            <a:ext cx="1071127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en-US" sz="1400" dirty="0"/>
              <a:t>Conclusion</a:t>
            </a:r>
          </a:p>
        </p:txBody>
      </p:sp>
      <p:sp>
        <p:nvSpPr>
          <p:cNvPr id="32" name="Textfeld 31"/>
          <p:cNvSpPr txBox="1"/>
          <p:nvPr/>
        </p:nvSpPr>
        <p:spPr bwMode="auto">
          <a:xfrm>
            <a:off x="5402838" y="6590817"/>
            <a:ext cx="1021433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en-US" sz="1400" dirty="0"/>
              <a:t>Evaluation</a:t>
            </a:r>
          </a:p>
        </p:txBody>
      </p:sp>
      <p:sp>
        <p:nvSpPr>
          <p:cNvPr id="33" name="Rechteck 32"/>
          <p:cNvSpPr/>
          <p:nvPr/>
        </p:nvSpPr>
        <p:spPr>
          <a:xfrm>
            <a:off x="1429657" y="6589921"/>
            <a:ext cx="1676400" cy="291346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feld 33"/>
          <p:cNvSpPr txBox="1"/>
          <p:nvPr/>
        </p:nvSpPr>
        <p:spPr bwMode="auto">
          <a:xfrm>
            <a:off x="1708249" y="6590817"/>
            <a:ext cx="1119217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en-US" sz="1400" dirty="0"/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3118356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1" grpId="0" animBg="1"/>
      <p:bldP spid="22" grpId="0" animBg="1"/>
      <p:bldP spid="23" grpId="0" animBg="1"/>
      <p:bldP spid="37" grpId="0" animBg="1"/>
      <p:bldP spid="38" grpId="0"/>
      <p:bldP spid="39" grpId="0" animBg="1"/>
      <p:bldP spid="40" grpId="0"/>
      <p:bldP spid="45" grpId="0" animBg="1"/>
      <p:bldP spid="46" grpId="0"/>
      <p:bldP spid="49" grpId="0" animBg="1"/>
      <p:bldP spid="50" grpId="0"/>
      <p:bldP spid="51" grpId="0" animBg="1"/>
      <p:bldP spid="52" grpId="0"/>
      <p:bldP spid="56" grpId="0" animBg="1"/>
      <p:bldP spid="57" grpId="0"/>
      <p:bldP spid="55" grpId="0" animBg="1"/>
      <p:bldP spid="6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223033" y="1031890"/>
            <a:ext cx="8610600" cy="5181600"/>
          </a:xfrm>
        </p:spPr>
        <p:txBody>
          <a:bodyPr/>
          <a:lstStyle/>
          <a:p>
            <a:pPr lvl="0">
              <a:buFont typeface="Arial" panose="020B0604020202020204" pitchFamily="34" charset="0"/>
              <a:buChar char="​"/>
            </a:pPr>
            <a:endParaRPr lang="en-GB" sz="2300" dirty="0"/>
          </a:p>
          <a:p>
            <a:pPr lvl="0">
              <a:buFont typeface="Arial" panose="020B0604020202020204" pitchFamily="34" charset="0"/>
              <a:buChar char="​"/>
            </a:pPr>
            <a:r>
              <a:rPr lang="en-GB" sz="2000" dirty="0"/>
              <a:t>Existing auto-scalers are either application-specific or generic. </a:t>
            </a:r>
            <a:br>
              <a:rPr lang="en-GB" sz="2000" dirty="0"/>
            </a:br>
            <a:r>
              <a:rPr lang="en-GB" sz="2000" dirty="0"/>
              <a:t>Bad performance can be translated into loss of money or customers</a:t>
            </a:r>
            <a:endParaRPr lang="en-GB" sz="2300" dirty="0"/>
          </a:p>
          <a:p>
            <a:pPr marL="1225" indent="0">
              <a:spcBef>
                <a:spcPts val="600"/>
              </a:spcBef>
              <a:buNone/>
            </a:pPr>
            <a:endParaRPr lang="en-GB" sz="2000" dirty="0"/>
          </a:p>
          <a:p>
            <a:pPr marL="1225" indent="0">
              <a:spcBef>
                <a:spcPts val="600"/>
              </a:spcBef>
              <a:buNone/>
            </a:pPr>
            <a:endParaRPr lang="en-GB" sz="2000" dirty="0"/>
          </a:p>
          <a:p>
            <a:pPr marL="344125" indent="-342900">
              <a:spcBef>
                <a:spcPts val="0"/>
              </a:spcBef>
              <a:buFont typeface="Arial" panose="020B0604020202020204" pitchFamily="34" charset="0"/>
              <a:buChar char="​"/>
            </a:pPr>
            <a:r>
              <a:rPr lang="en-GB" sz="2000" dirty="0"/>
              <a:t>Controller</a:t>
            </a:r>
            <a:r>
              <a:rPr lang="en-US" sz="2000" dirty="0"/>
              <a:t> combines time series analysis and query theory enriched with application knowledge</a:t>
            </a:r>
            <a:endParaRPr lang="de-DE" sz="2000" dirty="0"/>
          </a:p>
          <a:p>
            <a:pPr marL="344125" indent="-342900">
              <a:spcBef>
                <a:spcPts val="1200"/>
              </a:spcBef>
              <a:buFont typeface="Arial" panose="020B0604020202020204" pitchFamily="34" charset="0"/>
              <a:buChar char="​"/>
            </a:pPr>
            <a:endParaRPr lang="en-GB" sz="2300" dirty="0"/>
          </a:p>
          <a:p>
            <a:pPr lvl="0">
              <a:spcBef>
                <a:spcPts val="1600"/>
              </a:spcBef>
              <a:buFont typeface="Arial" panose="020B0604020202020204" pitchFamily="34" charset="0"/>
              <a:buChar char="​"/>
            </a:pPr>
            <a:r>
              <a:rPr lang="en-US" sz="2000" dirty="0"/>
              <a:t>Expected: More accurate scaling decisions compared to other controllers or standard reactive</a:t>
            </a:r>
          </a:p>
          <a:p>
            <a:pPr lvl="0">
              <a:spcBef>
                <a:spcPts val="1200"/>
              </a:spcBef>
              <a:buFont typeface="Arial" panose="020B0604020202020204" pitchFamily="34" charset="0"/>
              <a:buChar char="​"/>
            </a:pPr>
            <a:endParaRPr lang="en-GB" sz="2300" dirty="0"/>
          </a:p>
          <a:p>
            <a:pPr lvl="0">
              <a:spcBef>
                <a:spcPts val="2000"/>
              </a:spcBef>
              <a:buFont typeface="Arial" panose="020B0604020202020204" pitchFamily="34" charset="0"/>
              <a:buChar char="​"/>
            </a:pPr>
            <a:r>
              <a:rPr lang="en-GB" sz="2000" dirty="0"/>
              <a:t>Taking forecasting, resource demand estimation and application model into account to increase the performance of the reconfiguration </a:t>
            </a:r>
          </a:p>
          <a:p>
            <a:endParaRPr lang="en-GB" sz="2300" dirty="0"/>
          </a:p>
          <a:p>
            <a:pPr lvl="0"/>
            <a:endParaRPr lang="en-GB" sz="2300" dirty="0"/>
          </a:p>
          <a:p>
            <a:endParaRPr lang="de-DE" sz="23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 a Nutshell…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5C476CE9-DBD6-47B2-9488-80AA33A3CE56}" type="slidenum">
              <a:rPr lang="en-US" smtClean="0"/>
              <a:pPr/>
              <a:t>4</a:t>
            </a:fld>
            <a:r>
              <a:rPr lang="en-US"/>
              <a:t>   A. Bauer</a:t>
            </a:r>
            <a:endParaRPr lang="en-US" dirty="0"/>
          </a:p>
        </p:txBody>
      </p:sp>
      <p:grpSp>
        <p:nvGrpSpPr>
          <p:cNvPr id="14" name="Gruppieren 13"/>
          <p:cNvGrpSpPr/>
          <p:nvPr/>
        </p:nvGrpSpPr>
        <p:grpSpPr>
          <a:xfrm>
            <a:off x="457199" y="5208934"/>
            <a:ext cx="8361195" cy="432000"/>
            <a:chOff x="0" y="6899"/>
            <a:chExt cx="8097837" cy="702000"/>
          </a:xfrm>
          <a:solidFill>
            <a:srgbClr val="003C7F"/>
          </a:solidFill>
        </p:grpSpPr>
        <p:sp>
          <p:nvSpPr>
            <p:cNvPr id="15" name="Abgerundetes Rechteck 14"/>
            <p:cNvSpPr/>
            <p:nvPr/>
          </p:nvSpPr>
          <p:spPr>
            <a:xfrm>
              <a:off x="0" y="6899"/>
              <a:ext cx="8097837" cy="702000"/>
            </a:xfrm>
            <a:prstGeom prst="roundRect">
              <a:avLst/>
            </a:prstGeom>
            <a:grpFill/>
            <a:ln>
              <a:solidFill>
                <a:srgbClr val="003C7F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sp>
        <p:sp>
          <p:nvSpPr>
            <p:cNvPr id="16" name="Abgerundetes Rechteck 4"/>
            <p:cNvSpPr/>
            <p:nvPr/>
          </p:nvSpPr>
          <p:spPr>
            <a:xfrm>
              <a:off x="34269" y="41168"/>
              <a:ext cx="8029299" cy="633462"/>
            </a:xfrm>
            <a:prstGeom prst="rect">
              <a:avLst/>
            </a:prstGeom>
            <a:grpFill/>
            <a:ln>
              <a:solidFill>
                <a:srgbClr val="003C7F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114300" tIns="114300" rIns="114300" bIns="114300" numCol="1" spcCol="1270" anchor="ctr" anchorCtr="0">
              <a:noAutofit/>
            </a:bodyPr>
            <a:lstStyle/>
            <a:p>
              <a:pPr lvl="0" algn="l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400" kern="1200" noProof="0" dirty="0">
                  <a:solidFill>
                    <a:schemeClr val="bg1"/>
                  </a:solidFill>
                </a:rPr>
                <a:t>Action</a:t>
              </a:r>
            </a:p>
          </p:txBody>
        </p:sp>
      </p:grpSp>
      <p:grpSp>
        <p:nvGrpSpPr>
          <p:cNvPr id="21" name="Gruppieren 20"/>
          <p:cNvGrpSpPr/>
          <p:nvPr/>
        </p:nvGrpSpPr>
        <p:grpSpPr>
          <a:xfrm>
            <a:off x="457200" y="1114108"/>
            <a:ext cx="8364983" cy="432000"/>
            <a:chOff x="0" y="6899"/>
            <a:chExt cx="8097837" cy="702000"/>
          </a:xfrm>
          <a:solidFill>
            <a:srgbClr val="003C7F"/>
          </a:solidFill>
          <a:effectLst/>
        </p:grpSpPr>
        <p:sp>
          <p:nvSpPr>
            <p:cNvPr id="22" name="Abgerundetes Rechteck 21"/>
            <p:cNvSpPr/>
            <p:nvPr/>
          </p:nvSpPr>
          <p:spPr>
            <a:xfrm>
              <a:off x="0" y="6899"/>
              <a:ext cx="8097837" cy="702000"/>
            </a:xfrm>
            <a:prstGeom prst="roundRect">
              <a:avLst/>
            </a:prstGeom>
            <a:grpFill/>
            <a:ln>
              <a:solidFill>
                <a:srgbClr val="003C7F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sp>
        <p:sp>
          <p:nvSpPr>
            <p:cNvPr id="23" name="Abgerundetes Rechteck 4"/>
            <p:cNvSpPr/>
            <p:nvPr/>
          </p:nvSpPr>
          <p:spPr>
            <a:xfrm>
              <a:off x="34269" y="41168"/>
              <a:ext cx="8029299" cy="633462"/>
            </a:xfrm>
            <a:prstGeom prst="rect">
              <a:avLst/>
            </a:prstGeom>
            <a:grpFill/>
            <a:ln>
              <a:solidFill>
                <a:srgbClr val="003C7F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0" tIns="114300" rIns="114300" bIns="114300" numCol="1" spcCol="1270" anchor="ctr" anchorCtr="0">
              <a:noAutofit/>
            </a:bodyPr>
            <a:lstStyle/>
            <a:p>
              <a:pPr lvl="0" algn="l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400" kern="1200" noProof="0" dirty="0"/>
                <a:t>Problem</a:t>
              </a:r>
            </a:p>
          </p:txBody>
        </p:sp>
      </p:grpSp>
      <p:grpSp>
        <p:nvGrpSpPr>
          <p:cNvPr id="24" name="Gruppieren 23"/>
          <p:cNvGrpSpPr/>
          <p:nvPr/>
        </p:nvGrpSpPr>
        <p:grpSpPr>
          <a:xfrm>
            <a:off x="457201" y="2492840"/>
            <a:ext cx="8361194" cy="432000"/>
            <a:chOff x="0" y="6899"/>
            <a:chExt cx="8097837" cy="702000"/>
          </a:xfrm>
          <a:solidFill>
            <a:srgbClr val="003C7F"/>
          </a:solidFill>
        </p:grpSpPr>
        <p:sp>
          <p:nvSpPr>
            <p:cNvPr id="25" name="Abgerundetes Rechteck 24"/>
            <p:cNvSpPr/>
            <p:nvPr/>
          </p:nvSpPr>
          <p:spPr>
            <a:xfrm>
              <a:off x="0" y="6899"/>
              <a:ext cx="8097837" cy="702000"/>
            </a:xfrm>
            <a:prstGeom prst="roundRect">
              <a:avLst/>
            </a:prstGeom>
            <a:grpFill/>
            <a:ln>
              <a:solidFill>
                <a:srgbClr val="003C7F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sp>
        <p:sp>
          <p:nvSpPr>
            <p:cNvPr id="26" name="Abgerundetes Rechteck 4"/>
            <p:cNvSpPr/>
            <p:nvPr/>
          </p:nvSpPr>
          <p:spPr>
            <a:xfrm>
              <a:off x="34269" y="41168"/>
              <a:ext cx="8029299" cy="633462"/>
            </a:xfrm>
            <a:prstGeom prst="rect">
              <a:avLst/>
            </a:prstGeom>
            <a:grpFill/>
            <a:ln>
              <a:solidFill>
                <a:srgbClr val="003C7F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114300" tIns="114300" rIns="114300" bIns="114300" numCol="1" spcCol="1270" anchor="ctr" anchorCtr="0">
              <a:noAutofit/>
            </a:bodyPr>
            <a:lstStyle/>
            <a:p>
              <a:pPr lvl="0" algn="l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400" kern="1200" noProof="0" dirty="0">
                  <a:solidFill>
                    <a:schemeClr val="bg1"/>
                  </a:solidFill>
                </a:rPr>
                <a:t>Idea</a:t>
              </a:r>
            </a:p>
          </p:txBody>
        </p:sp>
      </p:grpSp>
      <p:grpSp>
        <p:nvGrpSpPr>
          <p:cNvPr id="27" name="Gruppieren 26"/>
          <p:cNvGrpSpPr/>
          <p:nvPr/>
        </p:nvGrpSpPr>
        <p:grpSpPr>
          <a:xfrm>
            <a:off x="457199" y="3851290"/>
            <a:ext cx="8361195" cy="432000"/>
            <a:chOff x="0" y="6899"/>
            <a:chExt cx="8097837" cy="702000"/>
          </a:xfrm>
          <a:solidFill>
            <a:srgbClr val="003C7F"/>
          </a:solidFill>
        </p:grpSpPr>
        <p:sp>
          <p:nvSpPr>
            <p:cNvPr id="28" name="Abgerundetes Rechteck 27"/>
            <p:cNvSpPr/>
            <p:nvPr/>
          </p:nvSpPr>
          <p:spPr>
            <a:xfrm>
              <a:off x="0" y="6899"/>
              <a:ext cx="8097837" cy="702000"/>
            </a:xfrm>
            <a:prstGeom prst="roundRect">
              <a:avLst/>
            </a:prstGeom>
            <a:grpFill/>
            <a:ln>
              <a:solidFill>
                <a:srgbClr val="003C7F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sp>
        <p:sp>
          <p:nvSpPr>
            <p:cNvPr id="29" name="Abgerundetes Rechteck 4"/>
            <p:cNvSpPr/>
            <p:nvPr/>
          </p:nvSpPr>
          <p:spPr>
            <a:xfrm>
              <a:off x="34269" y="41168"/>
              <a:ext cx="8029299" cy="633462"/>
            </a:xfrm>
            <a:prstGeom prst="rect">
              <a:avLst/>
            </a:prstGeom>
            <a:grpFill/>
            <a:ln>
              <a:solidFill>
                <a:srgbClr val="003C7F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114300" tIns="114300" rIns="114300" bIns="114300" numCol="1" spcCol="1270" anchor="ctr" anchorCtr="0">
              <a:noAutofit/>
            </a:bodyPr>
            <a:lstStyle/>
            <a:p>
              <a:pPr lvl="0" algn="l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400" dirty="0">
                  <a:solidFill>
                    <a:schemeClr val="bg1"/>
                  </a:solidFill>
                </a:rPr>
                <a:t>Benefit</a:t>
              </a:r>
              <a:endParaRPr lang="en-GB" sz="2400" kern="1200" noProof="0" dirty="0">
                <a:solidFill>
                  <a:schemeClr val="bg1"/>
                </a:solidFill>
              </a:endParaRPr>
            </a:p>
          </p:txBody>
        </p:sp>
      </p:grpSp>
      <p:sp>
        <p:nvSpPr>
          <p:cNvPr id="30" name="Rechteck 29"/>
          <p:cNvSpPr/>
          <p:nvPr/>
        </p:nvSpPr>
        <p:spPr>
          <a:xfrm>
            <a:off x="1429657" y="6589921"/>
            <a:ext cx="1676400" cy="291346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feld 31"/>
          <p:cNvSpPr txBox="1"/>
          <p:nvPr/>
        </p:nvSpPr>
        <p:spPr bwMode="auto">
          <a:xfrm>
            <a:off x="3639702" y="6590817"/>
            <a:ext cx="950901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en-US" sz="1400" dirty="0"/>
              <a:t>Approach</a:t>
            </a:r>
          </a:p>
        </p:txBody>
      </p:sp>
      <p:sp>
        <p:nvSpPr>
          <p:cNvPr id="33" name="Textfeld 32"/>
          <p:cNvSpPr txBox="1"/>
          <p:nvPr/>
        </p:nvSpPr>
        <p:spPr bwMode="auto">
          <a:xfrm>
            <a:off x="7236507" y="6581706"/>
            <a:ext cx="1071127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en-US" sz="1400" dirty="0"/>
              <a:t>Conclusion</a:t>
            </a:r>
          </a:p>
        </p:txBody>
      </p:sp>
      <p:sp>
        <p:nvSpPr>
          <p:cNvPr id="34" name="Textfeld 33"/>
          <p:cNvSpPr txBox="1"/>
          <p:nvPr/>
        </p:nvSpPr>
        <p:spPr bwMode="auto">
          <a:xfrm>
            <a:off x="5402838" y="6590817"/>
            <a:ext cx="1021433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en-US" sz="1400" dirty="0"/>
              <a:t>Evaluation</a:t>
            </a:r>
          </a:p>
        </p:txBody>
      </p:sp>
      <p:sp>
        <p:nvSpPr>
          <p:cNvPr id="35" name="Textfeld 34"/>
          <p:cNvSpPr txBox="1"/>
          <p:nvPr/>
        </p:nvSpPr>
        <p:spPr bwMode="auto">
          <a:xfrm>
            <a:off x="1708249" y="6590817"/>
            <a:ext cx="1119217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en-US" sz="1400" dirty="0"/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325278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Data Flow of Chameleon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5C476CE9-DBD6-47B2-9488-80AA33A3CE56}" type="slidenum">
              <a:rPr lang="en-US" smtClean="0"/>
              <a:pPr/>
              <a:t>5</a:t>
            </a:fld>
            <a:r>
              <a:rPr lang="en-US"/>
              <a:t>   A. Bauer</a:t>
            </a:r>
            <a:endParaRPr lang="en-US" dirty="0"/>
          </a:p>
        </p:txBody>
      </p:sp>
      <p:sp>
        <p:nvSpPr>
          <p:cNvPr id="5" name="Wolke 4"/>
          <p:cNvSpPr/>
          <p:nvPr/>
        </p:nvSpPr>
        <p:spPr>
          <a:xfrm>
            <a:off x="343500" y="1447800"/>
            <a:ext cx="2133600" cy="15240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e-DE" sz="1600" dirty="0"/>
              <a:t>Cloud</a:t>
            </a:r>
          </a:p>
        </p:txBody>
      </p:sp>
      <p:sp>
        <p:nvSpPr>
          <p:cNvPr id="7" name="Abgerundetes Rechteck 6"/>
          <p:cNvSpPr/>
          <p:nvPr/>
        </p:nvSpPr>
        <p:spPr>
          <a:xfrm>
            <a:off x="648300" y="2023646"/>
            <a:ext cx="1295400" cy="609600"/>
          </a:xfrm>
          <a:prstGeom prst="round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 Application</a:t>
            </a:r>
            <a:endParaRPr lang="de-DE" sz="1600" dirty="0"/>
          </a:p>
        </p:txBody>
      </p:sp>
      <p:sp>
        <p:nvSpPr>
          <p:cNvPr id="8" name="Abgerundetes Rechteck 7"/>
          <p:cNvSpPr/>
          <p:nvPr/>
        </p:nvSpPr>
        <p:spPr>
          <a:xfrm>
            <a:off x="3124200" y="1752600"/>
            <a:ext cx="25920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 err="1"/>
              <a:t>Chameleon</a:t>
            </a:r>
            <a:endParaRPr lang="de-DE" sz="1600" dirty="0"/>
          </a:p>
          <a:p>
            <a:pPr algn="ctr"/>
            <a:r>
              <a:rPr lang="de-DE" sz="1600" dirty="0"/>
              <a:t>Controller</a:t>
            </a:r>
          </a:p>
        </p:txBody>
      </p:sp>
      <p:cxnSp>
        <p:nvCxnSpPr>
          <p:cNvPr id="10" name="Gerade Verbindung mit Pfeil 9"/>
          <p:cNvCxnSpPr>
            <a:stCxn id="8" idx="0"/>
            <a:endCxn id="5" idx="3"/>
          </p:cNvCxnSpPr>
          <p:nvPr/>
        </p:nvCxnSpPr>
        <p:spPr>
          <a:xfrm rot="16200000" flipV="1">
            <a:off x="2806418" y="138818"/>
            <a:ext cx="217664" cy="3009900"/>
          </a:xfrm>
          <a:prstGeom prst="bentConnector3">
            <a:avLst>
              <a:gd name="adj1" fmla="val 245057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feld 15"/>
          <p:cNvSpPr txBox="1"/>
          <p:nvPr/>
        </p:nvSpPr>
        <p:spPr>
          <a:xfrm>
            <a:off x="2172300" y="1223275"/>
            <a:ext cx="20890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6: reconfigures cloud</a:t>
            </a:r>
          </a:p>
        </p:txBody>
      </p:sp>
      <p:sp>
        <p:nvSpPr>
          <p:cNvPr id="17" name="Abgerundetes Rechteck 16"/>
          <p:cNvSpPr/>
          <p:nvPr/>
        </p:nvSpPr>
        <p:spPr>
          <a:xfrm>
            <a:off x="6363300" y="1752600"/>
            <a:ext cx="25908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Resource Demand Estimation Component </a:t>
            </a:r>
            <a:br>
              <a:rPr lang="en-GB" sz="1600" dirty="0"/>
            </a:br>
            <a:r>
              <a:rPr lang="en-GB" sz="1600" dirty="0"/>
              <a:t>- </a:t>
            </a:r>
            <a:r>
              <a:rPr lang="en-GB" sz="1600" dirty="0" err="1"/>
              <a:t>LibReDE</a:t>
            </a:r>
            <a:r>
              <a:rPr lang="en-GB" sz="1600" dirty="0"/>
              <a:t> -</a:t>
            </a:r>
          </a:p>
        </p:txBody>
      </p:sp>
      <p:sp>
        <p:nvSpPr>
          <p:cNvPr id="19" name="Abgerundetes Rechteck 18"/>
          <p:cNvSpPr/>
          <p:nvPr/>
        </p:nvSpPr>
        <p:spPr>
          <a:xfrm>
            <a:off x="6363300" y="4114800"/>
            <a:ext cx="25908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Forecast Component </a:t>
            </a:r>
            <a:br>
              <a:rPr lang="en-GB" sz="1600" dirty="0"/>
            </a:br>
            <a:r>
              <a:rPr lang="en-GB" sz="1600" dirty="0"/>
              <a:t>- WCF -</a:t>
            </a:r>
          </a:p>
        </p:txBody>
      </p:sp>
      <p:cxnSp>
        <p:nvCxnSpPr>
          <p:cNvPr id="21" name="Gerade Verbindung mit Pfeil 20"/>
          <p:cNvCxnSpPr>
            <a:stCxn id="17" idx="0"/>
          </p:cNvCxnSpPr>
          <p:nvPr/>
        </p:nvCxnSpPr>
        <p:spPr>
          <a:xfrm rot="16200000" flipV="1">
            <a:off x="6382350" y="476250"/>
            <a:ext cx="12700" cy="2552700"/>
          </a:xfrm>
          <a:prstGeom prst="bentConnector4">
            <a:avLst>
              <a:gd name="adj1" fmla="val 4270591"/>
              <a:gd name="adj2" fmla="val 99956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Textfeld 33"/>
          <p:cNvSpPr txBox="1"/>
          <p:nvPr/>
        </p:nvSpPr>
        <p:spPr>
          <a:xfrm>
            <a:off x="5308363" y="1203886"/>
            <a:ext cx="22846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5: determines resource</a:t>
            </a: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demands</a:t>
            </a:r>
          </a:p>
        </p:txBody>
      </p:sp>
      <p:cxnSp>
        <p:nvCxnSpPr>
          <p:cNvPr id="36" name="Gerade Verbindung mit Pfeil 35"/>
          <p:cNvCxnSpPr>
            <a:endCxn id="5" idx="1"/>
          </p:cNvCxnSpPr>
          <p:nvPr/>
        </p:nvCxnSpPr>
        <p:spPr>
          <a:xfrm rot="10800000" flipV="1">
            <a:off x="1410300" y="2748359"/>
            <a:ext cx="2477400" cy="221818"/>
          </a:xfrm>
          <a:prstGeom prst="bentConnector4">
            <a:avLst>
              <a:gd name="adj1" fmla="val -118"/>
              <a:gd name="adj2" fmla="val 203789"/>
            </a:avLst>
          </a:prstGeom>
          <a:ln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Textfeld 38"/>
          <p:cNvSpPr txBox="1"/>
          <p:nvPr/>
        </p:nvSpPr>
        <p:spPr>
          <a:xfrm>
            <a:off x="1970594" y="2929489"/>
            <a:ext cx="15183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monitors cloud</a:t>
            </a:r>
          </a:p>
        </p:txBody>
      </p:sp>
      <p:sp>
        <p:nvSpPr>
          <p:cNvPr id="52" name="Textfeld 51"/>
          <p:cNvSpPr txBox="1"/>
          <p:nvPr/>
        </p:nvSpPr>
        <p:spPr>
          <a:xfrm>
            <a:off x="6134700" y="2975655"/>
            <a:ext cx="13147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3: send data</a:t>
            </a:r>
          </a:p>
          <a:p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4" name="Gewinkelte Verbindung 53"/>
          <p:cNvCxnSpPr>
            <a:stCxn id="8" idx="3"/>
          </p:cNvCxnSpPr>
          <p:nvPr/>
        </p:nvCxnSpPr>
        <p:spPr>
          <a:xfrm>
            <a:off x="5716200" y="2247900"/>
            <a:ext cx="1942500" cy="1020143"/>
          </a:xfrm>
          <a:prstGeom prst="bentConnector3">
            <a:avLst>
              <a:gd name="adj1" fmla="val 19925"/>
            </a:avLst>
          </a:prstGeom>
          <a:ln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4" name="Gerade Verbindung mit Pfeil 73"/>
          <p:cNvCxnSpPr>
            <a:stCxn id="17" idx="2"/>
            <a:endCxn id="19" idx="0"/>
          </p:cNvCxnSpPr>
          <p:nvPr/>
        </p:nvCxnSpPr>
        <p:spPr>
          <a:xfrm>
            <a:off x="7658700" y="2743200"/>
            <a:ext cx="0" cy="137160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7" name="Gerade Verbindung mit Pfeil 76"/>
          <p:cNvCxnSpPr>
            <a:stCxn id="19" idx="1"/>
          </p:cNvCxnSpPr>
          <p:nvPr/>
        </p:nvCxnSpPr>
        <p:spPr>
          <a:xfrm rot="10800000">
            <a:off x="5190700" y="2748360"/>
            <a:ext cx="1172601" cy="1861741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9" name="Textfeld 78"/>
          <p:cNvSpPr txBox="1"/>
          <p:nvPr/>
        </p:nvSpPr>
        <p:spPr>
          <a:xfrm>
            <a:off x="5170452" y="4328176"/>
            <a:ext cx="12474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4: forecasts</a:t>
            </a: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load</a:t>
            </a:r>
          </a:p>
        </p:txBody>
      </p:sp>
      <p:sp>
        <p:nvSpPr>
          <p:cNvPr id="80" name="Abgerundetes Rechteck 79"/>
          <p:cNvSpPr/>
          <p:nvPr/>
        </p:nvSpPr>
        <p:spPr>
          <a:xfrm>
            <a:off x="729869" y="4775066"/>
            <a:ext cx="3388121" cy="16242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dirty="0"/>
              <a:t>Performance Repository</a:t>
            </a:r>
          </a:p>
        </p:txBody>
      </p:sp>
      <p:sp>
        <p:nvSpPr>
          <p:cNvPr id="82" name="Flussdiagramm: Magnetplattenspeicher 81"/>
          <p:cNvSpPr/>
          <p:nvPr/>
        </p:nvSpPr>
        <p:spPr>
          <a:xfrm>
            <a:off x="2488435" y="5256365"/>
            <a:ext cx="1346347" cy="990600"/>
          </a:xfrm>
          <a:prstGeom prst="flowChartMagneticDisk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Time Series Storage</a:t>
            </a:r>
          </a:p>
        </p:txBody>
      </p:sp>
      <p:sp>
        <p:nvSpPr>
          <p:cNvPr id="84" name="Gefaltete Ecke 83"/>
          <p:cNvSpPr/>
          <p:nvPr/>
        </p:nvSpPr>
        <p:spPr>
          <a:xfrm>
            <a:off x="1132461" y="5256365"/>
            <a:ext cx="868883" cy="990600"/>
          </a:xfrm>
          <a:prstGeom prst="foldedCorner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DML Model</a:t>
            </a:r>
          </a:p>
        </p:txBody>
      </p:sp>
      <p:cxnSp>
        <p:nvCxnSpPr>
          <p:cNvPr id="89" name="Gewinkelte Verbindung 88"/>
          <p:cNvCxnSpPr/>
          <p:nvPr/>
        </p:nvCxnSpPr>
        <p:spPr>
          <a:xfrm rot="5400000">
            <a:off x="2173518" y="2789656"/>
            <a:ext cx="2025327" cy="1945122"/>
          </a:xfrm>
          <a:prstGeom prst="bentConnector3">
            <a:avLst/>
          </a:prstGeom>
          <a:ln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1" name="Textfeld 90"/>
          <p:cNvSpPr txBox="1"/>
          <p:nvPr/>
        </p:nvSpPr>
        <p:spPr>
          <a:xfrm>
            <a:off x="2167234" y="3501771"/>
            <a:ext cx="19639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saves the observed</a:t>
            </a: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</a:p>
        </p:txBody>
      </p:sp>
      <p:cxnSp>
        <p:nvCxnSpPr>
          <p:cNvPr id="95" name="Gewinkelte Verbindung 94"/>
          <p:cNvCxnSpPr>
            <a:stCxn id="5" idx="2"/>
            <a:endCxn id="80" idx="1"/>
          </p:cNvCxnSpPr>
          <p:nvPr/>
        </p:nvCxnSpPr>
        <p:spPr>
          <a:xfrm rot="10800000" flipH="1" flipV="1">
            <a:off x="350117" y="2209800"/>
            <a:ext cx="379751" cy="3377416"/>
          </a:xfrm>
          <a:prstGeom prst="bentConnector3">
            <a:avLst>
              <a:gd name="adj1" fmla="val -47776"/>
            </a:avLst>
          </a:prstGeom>
          <a:ln>
            <a:prstDash val="lgDashDotDot"/>
            <a:headEnd type="diamond"/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7" name="Textfeld 96"/>
          <p:cNvSpPr txBox="1"/>
          <p:nvPr/>
        </p:nvSpPr>
        <p:spPr>
          <a:xfrm>
            <a:off x="159475" y="3563069"/>
            <a:ext cx="7425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has</a:t>
            </a: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DML</a:t>
            </a: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model</a:t>
            </a:r>
          </a:p>
        </p:txBody>
      </p:sp>
      <p:cxnSp>
        <p:nvCxnSpPr>
          <p:cNvPr id="99" name="Gerade Verbindung mit Pfeil 98"/>
          <p:cNvCxnSpPr>
            <a:stCxn id="8" idx="2"/>
            <a:endCxn id="80" idx="0"/>
          </p:cNvCxnSpPr>
          <p:nvPr/>
        </p:nvCxnSpPr>
        <p:spPr>
          <a:xfrm rot="5400000">
            <a:off x="2406132" y="2760998"/>
            <a:ext cx="2031866" cy="1996270"/>
          </a:xfrm>
          <a:prstGeom prst="bentConnector3">
            <a:avLst>
              <a:gd name="adj1" fmla="val 78237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4" name="Textfeld 103"/>
          <p:cNvSpPr txBox="1"/>
          <p:nvPr/>
        </p:nvSpPr>
        <p:spPr>
          <a:xfrm>
            <a:off x="2495449" y="4038187"/>
            <a:ext cx="14494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1: requests</a:t>
            </a: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historical data</a:t>
            </a:r>
          </a:p>
        </p:txBody>
      </p:sp>
      <p:cxnSp>
        <p:nvCxnSpPr>
          <p:cNvPr id="106" name="Gerade Verbindung mit Pfeil 105"/>
          <p:cNvCxnSpPr>
            <a:stCxn id="80" idx="3"/>
          </p:cNvCxnSpPr>
          <p:nvPr/>
        </p:nvCxnSpPr>
        <p:spPr>
          <a:xfrm flipV="1">
            <a:off x="4117990" y="2741763"/>
            <a:ext cx="899604" cy="2845453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0" name="Textfeld 109"/>
          <p:cNvSpPr txBox="1"/>
          <p:nvPr/>
        </p:nvSpPr>
        <p:spPr>
          <a:xfrm>
            <a:off x="4117990" y="5301182"/>
            <a:ext cx="9605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2: sends</a:t>
            </a: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6576526" y="6196783"/>
            <a:ext cx="2377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http://descartes.tools/</a:t>
            </a:r>
          </a:p>
        </p:txBody>
      </p:sp>
      <p:pic>
        <p:nvPicPr>
          <p:cNvPr id="1026" name="Picture 2" descr="http://se.informatik.uni-wuerzburg.de/fileadmin/_migrated/pics/150px-WCF_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9438" y="5178921"/>
            <a:ext cx="694662" cy="773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se.informatik.uni-wuerzburg.de/fileadmin/_migrated/RTE/RTEmagicC_LibRedeLogo.pn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8321" y="2798074"/>
            <a:ext cx="1280391" cy="490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Rechteck 37"/>
          <p:cNvSpPr/>
          <p:nvPr/>
        </p:nvSpPr>
        <p:spPr>
          <a:xfrm>
            <a:off x="3276952" y="6590817"/>
            <a:ext cx="1676400" cy="291346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feld 40"/>
          <p:cNvSpPr txBox="1"/>
          <p:nvPr/>
        </p:nvSpPr>
        <p:spPr bwMode="auto">
          <a:xfrm>
            <a:off x="3639702" y="6590817"/>
            <a:ext cx="950901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en-US" sz="1400" dirty="0"/>
              <a:t>Approach</a:t>
            </a:r>
          </a:p>
        </p:txBody>
      </p:sp>
      <p:sp>
        <p:nvSpPr>
          <p:cNvPr id="42" name="Textfeld 41"/>
          <p:cNvSpPr txBox="1"/>
          <p:nvPr/>
        </p:nvSpPr>
        <p:spPr bwMode="auto">
          <a:xfrm>
            <a:off x="7236507" y="6581706"/>
            <a:ext cx="1071127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en-US" sz="1400" dirty="0"/>
              <a:t>Conclusion</a:t>
            </a:r>
          </a:p>
        </p:txBody>
      </p:sp>
      <p:sp>
        <p:nvSpPr>
          <p:cNvPr id="43" name="Textfeld 42"/>
          <p:cNvSpPr txBox="1"/>
          <p:nvPr/>
        </p:nvSpPr>
        <p:spPr bwMode="auto">
          <a:xfrm>
            <a:off x="5402838" y="6590817"/>
            <a:ext cx="1021433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en-US" sz="1400" dirty="0"/>
              <a:t>Evaluation</a:t>
            </a:r>
          </a:p>
        </p:txBody>
      </p:sp>
      <p:sp>
        <p:nvSpPr>
          <p:cNvPr id="44" name="Textfeld 43"/>
          <p:cNvSpPr txBox="1"/>
          <p:nvPr/>
        </p:nvSpPr>
        <p:spPr bwMode="auto">
          <a:xfrm>
            <a:off x="1708249" y="6590817"/>
            <a:ext cx="1119217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en-US" sz="1400" dirty="0"/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2466707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  <p:bldP spid="19" grpId="0" animBg="1"/>
      <p:bldP spid="34" grpId="0"/>
      <p:bldP spid="39" grpId="0"/>
      <p:bldP spid="52" grpId="0"/>
      <p:bldP spid="79" grpId="0"/>
      <p:bldP spid="80" grpId="0" animBg="1"/>
      <p:bldP spid="82" grpId="0" animBg="1"/>
      <p:bldP spid="84" grpId="0" animBg="1"/>
      <p:bldP spid="91" grpId="0"/>
      <p:bldP spid="97" grpId="0"/>
      <p:bldP spid="104" grpId="0"/>
      <p:bldP spid="1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500" dirty="0"/>
              <a:t>Activity diagram of Chameleon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5C476CE9-DBD6-47B2-9488-80AA33A3CE56}" type="slidenum">
              <a:rPr lang="en-US" smtClean="0"/>
              <a:pPr/>
              <a:t>6</a:t>
            </a:fld>
            <a:r>
              <a:rPr lang="en-US"/>
              <a:t>   A. Bauer</a:t>
            </a:r>
            <a:endParaRPr lang="en-US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901475"/>
            <a:ext cx="7948056" cy="5632753"/>
          </a:xfrm>
          <a:prstGeom prst="rect">
            <a:avLst/>
          </a:prstGeom>
        </p:spPr>
      </p:pic>
      <p:sp>
        <p:nvSpPr>
          <p:cNvPr id="10" name="Rechteck 9"/>
          <p:cNvSpPr/>
          <p:nvPr/>
        </p:nvSpPr>
        <p:spPr>
          <a:xfrm>
            <a:off x="3276952" y="6590817"/>
            <a:ext cx="1676400" cy="291346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feld 11"/>
          <p:cNvSpPr txBox="1"/>
          <p:nvPr/>
        </p:nvSpPr>
        <p:spPr bwMode="auto">
          <a:xfrm>
            <a:off x="3639702" y="6590817"/>
            <a:ext cx="950901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en-US" sz="1400" dirty="0"/>
              <a:t>Approach</a:t>
            </a:r>
          </a:p>
        </p:txBody>
      </p:sp>
      <p:sp>
        <p:nvSpPr>
          <p:cNvPr id="13" name="Textfeld 12"/>
          <p:cNvSpPr txBox="1"/>
          <p:nvPr/>
        </p:nvSpPr>
        <p:spPr bwMode="auto">
          <a:xfrm>
            <a:off x="7236507" y="6581706"/>
            <a:ext cx="1071127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en-US" sz="1400" dirty="0"/>
              <a:t>Conclusion</a:t>
            </a:r>
          </a:p>
        </p:txBody>
      </p:sp>
      <p:sp>
        <p:nvSpPr>
          <p:cNvPr id="14" name="Textfeld 13"/>
          <p:cNvSpPr txBox="1"/>
          <p:nvPr/>
        </p:nvSpPr>
        <p:spPr bwMode="auto">
          <a:xfrm>
            <a:off x="5402838" y="6590817"/>
            <a:ext cx="1021433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en-US" sz="1400" dirty="0"/>
              <a:t>Evaluation</a:t>
            </a:r>
          </a:p>
        </p:txBody>
      </p:sp>
      <p:sp>
        <p:nvSpPr>
          <p:cNvPr id="15" name="Textfeld 14"/>
          <p:cNvSpPr txBox="1"/>
          <p:nvPr/>
        </p:nvSpPr>
        <p:spPr bwMode="auto">
          <a:xfrm>
            <a:off x="1708249" y="6590817"/>
            <a:ext cx="1119217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en-US" sz="1400" dirty="0"/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17555813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694800" y="1143000"/>
            <a:ext cx="8099154" cy="5181600"/>
          </a:xfrm>
        </p:spPr>
        <p:txBody>
          <a:bodyPr/>
          <a:lstStyle/>
          <a:p>
            <a:r>
              <a:rPr lang="en-GB" dirty="0"/>
              <a:t>Assumptions</a:t>
            </a:r>
          </a:p>
          <a:p>
            <a:pPr lvl="1"/>
            <a:r>
              <a:rPr lang="en-US" dirty="0"/>
              <a:t>Availability of at least 4 days of historical data</a:t>
            </a:r>
          </a:p>
          <a:p>
            <a:pPr lvl="1"/>
            <a:r>
              <a:rPr lang="en-GB" dirty="0"/>
              <a:t>The SLO is the response time</a:t>
            </a:r>
          </a:p>
          <a:p>
            <a:pPr lvl="1"/>
            <a:r>
              <a:rPr lang="en-GB" dirty="0"/>
              <a:t>Chameleon is limited to scale CPUs</a:t>
            </a:r>
          </a:p>
          <a:p>
            <a:pPr lvl="1"/>
            <a:r>
              <a:rPr lang="en-GB" dirty="0"/>
              <a:t>A DML model is already provided </a:t>
            </a:r>
          </a:p>
          <a:p>
            <a:pPr marL="547687" indent="-457200"/>
            <a:r>
              <a:rPr lang="en-GB" dirty="0"/>
              <a:t>Chameleon is driven with two different scenarios</a:t>
            </a:r>
          </a:p>
          <a:p>
            <a:pPr marL="815975" lvl="1" indent="-457200">
              <a:buFont typeface="+mj-lt"/>
              <a:buAutoNum type="arabicPeriod"/>
            </a:pPr>
            <a:r>
              <a:rPr lang="en-GB" dirty="0"/>
              <a:t>CPU intensive scenario</a:t>
            </a:r>
          </a:p>
          <a:p>
            <a:pPr marL="815975" lvl="1" indent="-457200">
              <a:buFont typeface="+mj-lt"/>
              <a:buAutoNum type="arabicPeriod"/>
            </a:pPr>
            <a:r>
              <a:rPr lang="en-GB" dirty="0"/>
              <a:t>The business application SPECjEnterprise2010</a:t>
            </a:r>
          </a:p>
          <a:p>
            <a:pPr marL="547687" indent="-457200"/>
            <a:r>
              <a:rPr lang="en-GB" dirty="0"/>
              <a:t>Both scenarios are deployed in a private</a:t>
            </a:r>
            <a:br>
              <a:rPr lang="en-GB" dirty="0"/>
            </a:br>
            <a:r>
              <a:rPr lang="en-GB" dirty="0" err="1"/>
              <a:t>CloudStack</a:t>
            </a:r>
            <a:r>
              <a:rPr lang="en-GB" dirty="0"/>
              <a:t> environment</a:t>
            </a:r>
          </a:p>
          <a:p>
            <a:pPr marL="547687" indent="-457200"/>
            <a:endParaRPr lang="en-GB" dirty="0"/>
          </a:p>
          <a:p>
            <a:pPr marL="815975" lvl="1" indent="-457200">
              <a:buFont typeface="+mj-lt"/>
              <a:buAutoNum type="arabicPeriod"/>
            </a:pPr>
            <a:endParaRPr lang="en-GB" dirty="0"/>
          </a:p>
          <a:p>
            <a:pPr marL="815975" lvl="1" indent="-457200">
              <a:buFont typeface="+mj-lt"/>
              <a:buAutoNum type="arabicPeriod"/>
            </a:pPr>
            <a:endParaRPr lang="en-GB" dirty="0"/>
          </a:p>
          <a:p>
            <a:pPr marL="815975" lvl="1" indent="-457200">
              <a:buFont typeface="+mj-lt"/>
              <a:buAutoNum type="arabicPeriod"/>
            </a:pPr>
            <a:endParaRPr lang="en-GB" dirty="0"/>
          </a:p>
          <a:p>
            <a:pPr marL="358775" lvl="1" indent="0">
              <a:buNone/>
            </a:pPr>
            <a:endParaRPr lang="en-GB" dirty="0"/>
          </a:p>
          <a:p>
            <a:pPr lvl="1"/>
            <a:endParaRPr lang="en-GB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914400" y="228600"/>
            <a:ext cx="8153400" cy="425301"/>
          </a:xfrm>
        </p:spPr>
        <p:txBody>
          <a:bodyPr/>
          <a:lstStyle/>
          <a:p>
            <a:r>
              <a:rPr lang="en-GB" sz="3200" dirty="0"/>
              <a:t>Assumptions &amp; Evaluation Overview 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5C476CE9-DBD6-47B2-9488-80AA33A3CE56}" type="slidenum">
              <a:rPr lang="en-US" smtClean="0"/>
              <a:pPr/>
              <a:t>7</a:t>
            </a:fld>
            <a:r>
              <a:rPr lang="en-US" dirty="0"/>
              <a:t>   A. Bauer</a:t>
            </a:r>
          </a:p>
        </p:txBody>
      </p:sp>
      <p:pic>
        <p:nvPicPr>
          <p:cNvPr id="1026" name="Picture 2" descr="https://cloudstack.apache.org/images/monke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6690" y="4953000"/>
            <a:ext cx="1844386" cy="149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hteck 11"/>
          <p:cNvSpPr/>
          <p:nvPr/>
        </p:nvSpPr>
        <p:spPr>
          <a:xfrm>
            <a:off x="3276952" y="6590817"/>
            <a:ext cx="1676400" cy="291346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feld 13"/>
          <p:cNvSpPr txBox="1"/>
          <p:nvPr/>
        </p:nvSpPr>
        <p:spPr bwMode="auto">
          <a:xfrm>
            <a:off x="3639702" y="6590817"/>
            <a:ext cx="950901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en-US" sz="1400" dirty="0"/>
              <a:t>Approach</a:t>
            </a:r>
          </a:p>
        </p:txBody>
      </p:sp>
      <p:sp>
        <p:nvSpPr>
          <p:cNvPr id="15" name="Textfeld 14"/>
          <p:cNvSpPr txBox="1"/>
          <p:nvPr/>
        </p:nvSpPr>
        <p:spPr bwMode="auto">
          <a:xfrm>
            <a:off x="7236507" y="6581706"/>
            <a:ext cx="1071127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en-US" sz="1400" dirty="0"/>
              <a:t>Conclusion</a:t>
            </a:r>
          </a:p>
        </p:txBody>
      </p:sp>
      <p:sp>
        <p:nvSpPr>
          <p:cNvPr id="16" name="Textfeld 15"/>
          <p:cNvSpPr txBox="1"/>
          <p:nvPr/>
        </p:nvSpPr>
        <p:spPr bwMode="auto">
          <a:xfrm>
            <a:off x="5402838" y="6590817"/>
            <a:ext cx="1021433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en-US" sz="1400" dirty="0"/>
              <a:t>Evaluation</a:t>
            </a:r>
          </a:p>
        </p:txBody>
      </p:sp>
      <p:sp>
        <p:nvSpPr>
          <p:cNvPr id="17" name="Textfeld 16"/>
          <p:cNvSpPr txBox="1"/>
          <p:nvPr/>
        </p:nvSpPr>
        <p:spPr bwMode="auto">
          <a:xfrm>
            <a:off x="1708249" y="6590817"/>
            <a:ext cx="1119217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en-US" sz="1400" dirty="0"/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3061669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FIFA world cup 1998 is used for an authentic workload</a:t>
            </a:r>
          </a:p>
          <a:p>
            <a:pPr lvl="1"/>
            <a:r>
              <a:rPr lang="en-GB" dirty="0"/>
              <a:t>A sequence of 7 days were cropped out</a:t>
            </a:r>
          </a:p>
          <a:p>
            <a:pPr lvl="1"/>
            <a:r>
              <a:rPr lang="en-GB" dirty="0"/>
              <a:t>4 days as historical data for WCF</a:t>
            </a:r>
          </a:p>
          <a:p>
            <a:pPr lvl="1"/>
            <a:r>
              <a:rPr lang="en-GB" dirty="0"/>
              <a:t>3 days for the evaluation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Workload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5C476CE9-DBD6-47B2-9488-80AA33A3CE56}" type="slidenum">
              <a:rPr lang="en-US" smtClean="0"/>
              <a:pPr/>
              <a:t>8</a:t>
            </a:fld>
            <a:r>
              <a:rPr lang="en-US"/>
              <a:t>   A. Bauer</a:t>
            </a:r>
            <a:endParaRPr lang="en-US" dirty="0"/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2752715"/>
            <a:ext cx="6360239" cy="3724285"/>
          </a:xfrm>
          <a:prstGeom prst="rect">
            <a:avLst/>
          </a:prstGeom>
        </p:spPr>
      </p:pic>
      <p:sp>
        <p:nvSpPr>
          <p:cNvPr id="12" name="Rechteck 11"/>
          <p:cNvSpPr/>
          <p:nvPr/>
        </p:nvSpPr>
        <p:spPr>
          <a:xfrm>
            <a:off x="5075355" y="6590817"/>
            <a:ext cx="1676400" cy="291346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feld 13"/>
          <p:cNvSpPr txBox="1"/>
          <p:nvPr/>
        </p:nvSpPr>
        <p:spPr bwMode="auto">
          <a:xfrm>
            <a:off x="3639702" y="6590817"/>
            <a:ext cx="950901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en-US" sz="1400" dirty="0"/>
              <a:t>Approach</a:t>
            </a:r>
          </a:p>
        </p:txBody>
      </p:sp>
      <p:sp>
        <p:nvSpPr>
          <p:cNvPr id="15" name="Textfeld 14"/>
          <p:cNvSpPr txBox="1"/>
          <p:nvPr/>
        </p:nvSpPr>
        <p:spPr bwMode="auto">
          <a:xfrm>
            <a:off x="7236507" y="6581706"/>
            <a:ext cx="1071127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en-US" sz="1400" dirty="0"/>
              <a:t>Conclusion</a:t>
            </a:r>
          </a:p>
        </p:txBody>
      </p:sp>
      <p:sp>
        <p:nvSpPr>
          <p:cNvPr id="16" name="Textfeld 15"/>
          <p:cNvSpPr txBox="1"/>
          <p:nvPr/>
        </p:nvSpPr>
        <p:spPr bwMode="auto">
          <a:xfrm>
            <a:off x="5402838" y="6590817"/>
            <a:ext cx="1021433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en-US" sz="1400" dirty="0"/>
              <a:t>Evaluation</a:t>
            </a:r>
          </a:p>
        </p:txBody>
      </p:sp>
      <p:sp>
        <p:nvSpPr>
          <p:cNvPr id="17" name="Textfeld 16"/>
          <p:cNvSpPr txBox="1"/>
          <p:nvPr/>
        </p:nvSpPr>
        <p:spPr bwMode="auto">
          <a:xfrm>
            <a:off x="1708249" y="6590817"/>
            <a:ext cx="1119217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en-US" sz="1400" dirty="0"/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595097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Evaluation with Bungee experiment controller</a:t>
            </a:r>
          </a:p>
          <a:p>
            <a:pPr marL="815975" lvl="1" indent="-457200"/>
            <a:r>
              <a:rPr lang="en-GB" dirty="0"/>
              <a:t>Perform each scenario with Chameleon</a:t>
            </a:r>
          </a:p>
          <a:p>
            <a:pPr marL="815975" lvl="1" indent="-457200"/>
            <a:r>
              <a:rPr lang="en-GB" dirty="0"/>
              <a:t>Perform each scenario with other auto-scalers</a:t>
            </a:r>
          </a:p>
          <a:p>
            <a:pPr marL="1085850" lvl="2" indent="-457200">
              <a:buFont typeface="+mj-lt"/>
              <a:buAutoNum type="arabicPeriod"/>
            </a:pPr>
            <a:r>
              <a:rPr lang="en-GB" dirty="0" err="1"/>
              <a:t>Hist</a:t>
            </a:r>
            <a:r>
              <a:rPr lang="en-GB" dirty="0"/>
              <a:t> [</a:t>
            </a:r>
            <a:r>
              <a:rPr lang="de-DE" dirty="0"/>
              <a:t>Urgaonkar08]  </a:t>
            </a:r>
          </a:p>
          <a:p>
            <a:pPr marL="1085850" lvl="2" indent="-457200">
              <a:buFont typeface="+mj-lt"/>
              <a:buAutoNum type="arabicPeriod"/>
            </a:pPr>
            <a:r>
              <a:rPr lang="de-DE" dirty="0"/>
              <a:t>Reg [Iqbal11] </a:t>
            </a:r>
          </a:p>
          <a:p>
            <a:pPr marL="1085850" lvl="2" indent="-457200">
              <a:buFont typeface="+mj-lt"/>
              <a:buAutoNum type="arabicPeriod"/>
            </a:pPr>
            <a:r>
              <a:rPr lang="de-DE" dirty="0" err="1"/>
              <a:t>Adapt</a:t>
            </a:r>
            <a:r>
              <a:rPr lang="de-DE" dirty="0"/>
              <a:t> [Adhikari12]</a:t>
            </a:r>
          </a:p>
          <a:p>
            <a:pPr marL="1085850" lvl="2" indent="-457200">
              <a:buFont typeface="+mj-lt"/>
              <a:buAutoNum type="arabicPeriod"/>
            </a:pPr>
            <a:r>
              <a:rPr lang="de-DE" dirty="0" err="1"/>
              <a:t>ConPaaS</a:t>
            </a:r>
            <a:r>
              <a:rPr lang="de-DE" dirty="0"/>
              <a:t> [Pierre12]</a:t>
            </a:r>
            <a:endParaRPr lang="en-GB" dirty="0"/>
          </a:p>
          <a:p>
            <a:pPr marL="815975" lvl="1" indent="-457200"/>
            <a:r>
              <a:rPr lang="en-GB" dirty="0"/>
              <a:t>Compare the results with benchmarking metrics</a:t>
            </a:r>
          </a:p>
          <a:p>
            <a:r>
              <a:rPr lang="en-GB" dirty="0"/>
              <a:t>Benchmarking Metrics</a:t>
            </a:r>
          </a:p>
          <a:p>
            <a:pPr lvl="1"/>
            <a:r>
              <a:rPr lang="en-GB" dirty="0"/>
              <a:t>Elasticity</a:t>
            </a:r>
            <a:r>
              <a:rPr lang="de-DE" dirty="0"/>
              <a:t> </a:t>
            </a:r>
            <a:r>
              <a:rPr lang="de-DE" dirty="0" err="1"/>
              <a:t>metrics</a:t>
            </a:r>
            <a:endParaRPr lang="de-DE" dirty="0"/>
          </a:p>
          <a:p>
            <a:pPr lvl="1"/>
            <a:r>
              <a:rPr lang="de-DE" dirty="0"/>
              <a:t>User </a:t>
            </a:r>
            <a:r>
              <a:rPr lang="de-DE" dirty="0" err="1"/>
              <a:t>metrics</a:t>
            </a:r>
            <a:endParaRPr lang="en-GB" dirty="0"/>
          </a:p>
          <a:p>
            <a:pPr lvl="2"/>
            <a:r>
              <a:rPr lang="en-GB" dirty="0"/>
              <a:t>Number of SLO violations</a:t>
            </a:r>
          </a:p>
          <a:p>
            <a:pPr lvl="2"/>
            <a:r>
              <a:rPr lang="de-DE" dirty="0"/>
              <a:t>Average </a:t>
            </a:r>
            <a:r>
              <a:rPr lang="en-GB" dirty="0"/>
              <a:t>response</a:t>
            </a:r>
            <a:r>
              <a:rPr lang="de-DE" dirty="0"/>
              <a:t> time</a:t>
            </a:r>
          </a:p>
          <a:p>
            <a:pPr lvl="2"/>
            <a:r>
              <a:rPr lang="de-DE" dirty="0"/>
              <a:t>90th </a:t>
            </a:r>
            <a:r>
              <a:rPr lang="en-GB" dirty="0"/>
              <a:t>percentile</a:t>
            </a:r>
            <a:r>
              <a:rPr lang="de-DE" dirty="0"/>
              <a:t> </a:t>
            </a:r>
            <a:r>
              <a:rPr lang="en-GB" dirty="0"/>
              <a:t>of</a:t>
            </a:r>
            <a:r>
              <a:rPr lang="de-DE" dirty="0"/>
              <a:t> </a:t>
            </a:r>
            <a:r>
              <a:rPr lang="en-GB" dirty="0"/>
              <a:t>response</a:t>
            </a:r>
            <a:r>
              <a:rPr lang="de-DE" dirty="0"/>
              <a:t> time</a:t>
            </a:r>
            <a:endParaRPr lang="en-GB" dirty="0"/>
          </a:p>
          <a:p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Benchmarking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5C476CE9-DBD6-47B2-9488-80AA33A3CE56}" type="slidenum">
              <a:rPr lang="en-US" smtClean="0"/>
              <a:pPr/>
              <a:t>9</a:t>
            </a:fld>
            <a:r>
              <a:rPr lang="en-US"/>
              <a:t>   A. Bauer</a:t>
            </a:r>
            <a:endParaRPr lang="en-US" dirty="0"/>
          </a:p>
        </p:txBody>
      </p:sp>
      <p:pic>
        <p:nvPicPr>
          <p:cNvPr id="5" name="Picture 2" descr="http://se.informatik.uni-wuerzburg.de/fileadmin/_processed_/csm_BUNGEE_02_1e6de92a3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990600"/>
            <a:ext cx="1075450" cy="155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michellemoor.com/wp-content/uploads/2013/04/Time-to-Evaluat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0699" y="5181599"/>
            <a:ext cx="1983302" cy="1411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hteck 9"/>
          <p:cNvSpPr/>
          <p:nvPr/>
        </p:nvSpPr>
        <p:spPr>
          <a:xfrm>
            <a:off x="5075355" y="6590817"/>
            <a:ext cx="1676400" cy="291346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feld 11"/>
          <p:cNvSpPr txBox="1"/>
          <p:nvPr/>
        </p:nvSpPr>
        <p:spPr bwMode="auto">
          <a:xfrm>
            <a:off x="3639702" y="6590817"/>
            <a:ext cx="950901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en-US" sz="1400" dirty="0"/>
              <a:t>Approach</a:t>
            </a:r>
          </a:p>
        </p:txBody>
      </p:sp>
      <p:sp>
        <p:nvSpPr>
          <p:cNvPr id="13" name="Textfeld 12"/>
          <p:cNvSpPr txBox="1"/>
          <p:nvPr/>
        </p:nvSpPr>
        <p:spPr bwMode="auto">
          <a:xfrm>
            <a:off x="7236507" y="6581706"/>
            <a:ext cx="1071127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en-US" sz="1400" dirty="0"/>
              <a:t>Conclusion</a:t>
            </a:r>
          </a:p>
        </p:txBody>
      </p:sp>
      <p:sp>
        <p:nvSpPr>
          <p:cNvPr id="14" name="Textfeld 13"/>
          <p:cNvSpPr txBox="1"/>
          <p:nvPr/>
        </p:nvSpPr>
        <p:spPr bwMode="auto">
          <a:xfrm>
            <a:off x="5402838" y="6590817"/>
            <a:ext cx="1021433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en-US" sz="1400" dirty="0"/>
              <a:t>Evaluation</a:t>
            </a:r>
          </a:p>
        </p:txBody>
      </p:sp>
      <p:sp>
        <p:nvSpPr>
          <p:cNvPr id="15" name="Textfeld 14"/>
          <p:cNvSpPr txBox="1"/>
          <p:nvPr/>
        </p:nvSpPr>
        <p:spPr bwMode="auto">
          <a:xfrm>
            <a:off x="1708249" y="6590817"/>
            <a:ext cx="1119217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en-US" sz="1400" dirty="0"/>
              <a:t>Introduction</a:t>
            </a:r>
          </a:p>
        </p:txBody>
      </p:sp>
      <p:sp>
        <p:nvSpPr>
          <p:cNvPr id="6" name="Abgerundetes Rechteck 5"/>
          <p:cNvSpPr/>
          <p:nvPr/>
        </p:nvSpPr>
        <p:spPr>
          <a:xfrm>
            <a:off x="3886200" y="2697025"/>
            <a:ext cx="1260000" cy="5033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Resource</a:t>
            </a:r>
            <a:r>
              <a:rPr lang="de-DE" sz="1600" dirty="0"/>
              <a:t> Demand</a:t>
            </a:r>
            <a:endParaRPr lang="en-GB" sz="1600" dirty="0"/>
          </a:p>
        </p:txBody>
      </p:sp>
      <p:sp>
        <p:nvSpPr>
          <p:cNvPr id="16" name="Abgerundetes Rechteck 15"/>
          <p:cNvSpPr/>
          <p:nvPr/>
        </p:nvSpPr>
        <p:spPr>
          <a:xfrm>
            <a:off x="5290095" y="2697025"/>
            <a:ext cx="1260000" cy="5033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#Running</a:t>
            </a:r>
          </a:p>
          <a:p>
            <a:pPr algn="ctr"/>
            <a:r>
              <a:rPr lang="en-GB" sz="1600" dirty="0"/>
              <a:t>VMs</a:t>
            </a:r>
          </a:p>
        </p:txBody>
      </p:sp>
      <p:sp>
        <p:nvSpPr>
          <p:cNvPr id="17" name="Abgerundetes Rechteck 16"/>
          <p:cNvSpPr/>
          <p:nvPr/>
        </p:nvSpPr>
        <p:spPr>
          <a:xfrm>
            <a:off x="6693990" y="2694808"/>
            <a:ext cx="1260000" cy="5033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Load requests</a:t>
            </a:r>
          </a:p>
        </p:txBody>
      </p:sp>
    </p:spTree>
    <p:extLst>
      <p:ext uri="{BB962C8B-B14F-4D97-AF65-F5344CB8AC3E}">
        <p14:creationId xmlns:p14="http://schemas.microsoft.com/office/powerpoint/2010/main" val="2770107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6" grpId="0" animBg="1"/>
      <p:bldP spid="17" grpId="0" animBg="1"/>
    </p:bld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enutzerdefiniert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dirty="0" err="1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1567</Words>
  <Application>Microsoft Office PowerPoint</Application>
  <PresentationFormat>Bildschirmpräsentation (4:3)</PresentationFormat>
  <Paragraphs>559</Paragraphs>
  <Slides>28</Slides>
  <Notes>14</Notes>
  <HiddenSlides>1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28</vt:i4>
      </vt:variant>
    </vt:vector>
  </HeadingPairs>
  <TitlesOfParts>
    <vt:vector size="33" baseType="lpstr">
      <vt:lpstr>Arial</vt:lpstr>
      <vt:lpstr>Calibri</vt:lpstr>
      <vt:lpstr>DejaVu Sans</vt:lpstr>
      <vt:lpstr>Wingdings</vt:lpstr>
      <vt:lpstr>Larissa</vt:lpstr>
      <vt:lpstr>Chameleon: Design and  Evaluation of a Proactive,  Application-Aware Elasticity  Mechanism</vt:lpstr>
      <vt:lpstr>Motivation</vt:lpstr>
      <vt:lpstr>State of the Art</vt:lpstr>
      <vt:lpstr>In a Nutshell…</vt:lpstr>
      <vt:lpstr>Data Flow of Chameleon</vt:lpstr>
      <vt:lpstr>Activity diagram of Chameleon</vt:lpstr>
      <vt:lpstr>Assumptions &amp; Evaluation Overview </vt:lpstr>
      <vt:lpstr>Workload</vt:lpstr>
      <vt:lpstr>Benchmarking</vt:lpstr>
      <vt:lpstr>CPU Intensive Scenario</vt:lpstr>
      <vt:lpstr>Evaluation Part I</vt:lpstr>
      <vt:lpstr>Evaluation Part II</vt:lpstr>
      <vt:lpstr>Evaluation Part III</vt:lpstr>
      <vt:lpstr>Metric Comparison</vt:lpstr>
      <vt:lpstr>Metric Comparison</vt:lpstr>
      <vt:lpstr>Future Work</vt:lpstr>
      <vt:lpstr>Conclusion</vt:lpstr>
      <vt:lpstr>Thank you for your attention</vt:lpstr>
      <vt:lpstr>Literature </vt:lpstr>
      <vt:lpstr>Elasticity Metrics</vt:lpstr>
      <vt:lpstr>Reprodicibility</vt:lpstr>
      <vt:lpstr>Logic I</vt:lpstr>
      <vt:lpstr>Logic II</vt:lpstr>
      <vt:lpstr>Resource Demand</vt:lpstr>
      <vt:lpstr>Without Historical knowledge</vt:lpstr>
      <vt:lpstr>Forecasting</vt:lpstr>
      <vt:lpstr>SPECjEnterprise2010</vt:lpstr>
      <vt:lpstr>Metric Comparison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Prof. Dr. Samuel Kounev</dc:creator>
  <cp:lastModifiedBy>Andre</cp:lastModifiedBy>
  <cp:revision>1093</cp:revision>
  <cp:lastPrinted>2016-10-25T15:02:14Z</cp:lastPrinted>
  <dcterms:created xsi:type="dcterms:W3CDTF">2014-01-04T09:30:10Z</dcterms:created>
  <dcterms:modified xsi:type="dcterms:W3CDTF">2017-08-16T09:09:36Z</dcterms:modified>
</cp:coreProperties>
</file>